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8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5" r:id="rId20"/>
    <p:sldId id="276" r:id="rId21"/>
    <p:sldId id="277" r:id="rId22"/>
    <p:sldId id="299" r:id="rId23"/>
    <p:sldId id="300" r:id="rId24"/>
    <p:sldId id="298" r:id="rId25"/>
    <p:sldId id="280" r:id="rId26"/>
    <p:sldId id="281" r:id="rId27"/>
    <p:sldId id="285" r:id="rId28"/>
    <p:sldId id="286" r:id="rId29"/>
    <p:sldId id="288" r:id="rId30"/>
    <p:sldId id="287" r:id="rId31"/>
    <p:sldId id="290" r:id="rId32"/>
    <p:sldId id="282" r:id="rId33"/>
    <p:sldId id="283" r:id="rId34"/>
    <p:sldId id="284" r:id="rId35"/>
    <p:sldId id="291" r:id="rId36"/>
    <p:sldId id="289" r:id="rId37"/>
    <p:sldId id="292" r:id="rId38"/>
    <p:sldId id="293" r:id="rId39"/>
    <p:sldId id="294" r:id="rId40"/>
    <p:sldId id="279" r:id="rId41"/>
    <p:sldId id="295" r:id="rId42"/>
    <p:sldId id="296" r:id="rId43"/>
    <p:sldId id="304" r:id="rId44"/>
    <p:sldId id="306" r:id="rId45"/>
    <p:sldId id="303" r:id="rId46"/>
    <p:sldId id="305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800000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2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CDC9C-01AA-452D-B46B-96EE54AD718E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0C91E-9173-4E0C-B43F-886F089AF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 b="1">
                <a:solidFill>
                  <a:srgbClr val="002060"/>
                </a:solidFill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D053B-0E57-4CEC-8F5C-E520B5EF66C4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2CC5-07FF-4BB3-832D-32BCD8F0B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D053B-0E57-4CEC-8F5C-E520B5EF66C4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2CC5-07FF-4BB3-832D-32BCD8F0B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D053B-0E57-4CEC-8F5C-E520B5EF66C4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2CC5-07FF-4BB3-832D-32BCD8F0B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A50021"/>
                </a:solidFill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A50021"/>
              </a:buClr>
              <a:defRPr sz="2800">
                <a:solidFill>
                  <a:srgbClr val="002060"/>
                </a:solidFill>
                <a:latin typeface="Comic Sans MS" pitchFamily="66" charset="0"/>
              </a:defRPr>
            </a:lvl1pPr>
            <a:lvl2pPr>
              <a:buClr>
                <a:srgbClr val="A50021"/>
              </a:buClr>
              <a:defRPr sz="2400">
                <a:solidFill>
                  <a:srgbClr val="002060"/>
                </a:solidFill>
                <a:latin typeface="Comic Sans MS" pitchFamily="66" charset="0"/>
              </a:defRPr>
            </a:lvl2pPr>
            <a:lvl3pPr>
              <a:buClr>
                <a:srgbClr val="A50021"/>
              </a:buClr>
              <a:defRPr sz="2000">
                <a:solidFill>
                  <a:srgbClr val="002060"/>
                </a:solidFill>
                <a:latin typeface="Comic Sans MS" pitchFamily="66" charset="0"/>
              </a:defRPr>
            </a:lvl3pPr>
            <a:lvl4pPr>
              <a:buClr>
                <a:srgbClr val="A50021"/>
              </a:buClr>
              <a:defRPr sz="1800">
                <a:solidFill>
                  <a:srgbClr val="002060"/>
                </a:solidFill>
                <a:latin typeface="Comic Sans MS" pitchFamily="66" charset="0"/>
              </a:defRPr>
            </a:lvl4pPr>
            <a:lvl5pPr>
              <a:buClr>
                <a:srgbClr val="A50021"/>
              </a:buClr>
              <a:defRPr sz="1600">
                <a:solidFill>
                  <a:srgbClr val="002060"/>
                </a:solidFill>
                <a:latin typeface="Comic Sans MS" pitchFamily="66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D053B-0E57-4CEC-8F5C-E520B5EF66C4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2CC5-07FF-4BB3-832D-32BCD8F0B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D053B-0E57-4CEC-8F5C-E520B5EF66C4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2CC5-07FF-4BB3-832D-32BCD8F0B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D053B-0E57-4CEC-8F5C-E520B5EF66C4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2CC5-07FF-4BB3-832D-32BCD8F0B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D053B-0E57-4CEC-8F5C-E520B5EF66C4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2CC5-07FF-4BB3-832D-32BCD8F0B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D053B-0E57-4CEC-8F5C-E520B5EF66C4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2CC5-07FF-4BB3-832D-32BCD8F0B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D053B-0E57-4CEC-8F5C-E520B5EF66C4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2CC5-07FF-4BB3-832D-32BCD8F0B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D053B-0E57-4CEC-8F5C-E520B5EF66C4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2CC5-07FF-4BB3-832D-32BCD8F0B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D053B-0E57-4CEC-8F5C-E520B5EF66C4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F2CC5-07FF-4BB3-832D-32BCD8F0B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D053B-0E57-4CEC-8F5C-E520B5EF66C4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F2CC5-07FF-4BB3-832D-32BCD8F0B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95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A BIOSTATISTICIAN TRYING TO PROVE?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PROOF IN MEDICAL RESEARCH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A50021"/>
                </a:solidFill>
                <a:latin typeface="Comic Sans MS" pitchFamily="66" charset="0"/>
              </a:rPr>
              <a:t>Susan S. </a:t>
            </a:r>
            <a:r>
              <a:rPr lang="en-US" dirty="0" err="1" smtClean="0">
                <a:solidFill>
                  <a:srgbClr val="A50021"/>
                </a:solidFill>
                <a:latin typeface="Comic Sans MS" pitchFamily="66" charset="0"/>
              </a:rPr>
              <a:t>Ellenberg</a:t>
            </a:r>
            <a:r>
              <a:rPr lang="en-US" dirty="0" smtClean="0">
                <a:solidFill>
                  <a:srgbClr val="A50021"/>
                </a:solidFill>
                <a:latin typeface="Comic Sans MS" pitchFamily="66" charset="0"/>
              </a:rPr>
              <a:t>, Ph.D.</a:t>
            </a:r>
          </a:p>
          <a:p>
            <a:r>
              <a:rPr lang="en-US" dirty="0" smtClean="0">
                <a:solidFill>
                  <a:srgbClr val="A50021"/>
                </a:solidFill>
                <a:latin typeface="Comic Sans MS" pitchFamily="66" charset="0"/>
              </a:rPr>
              <a:t>Department of Biostatistics and Epidemiology</a:t>
            </a:r>
          </a:p>
          <a:p>
            <a:r>
              <a:rPr lang="en-US" dirty="0" smtClean="0">
                <a:solidFill>
                  <a:srgbClr val="A50021"/>
                </a:solidFill>
                <a:latin typeface="Comic Sans MS" pitchFamily="66" charset="0"/>
              </a:rPr>
              <a:t>Perelman School of Medicine, U Penn</a:t>
            </a:r>
            <a:endParaRPr lang="en-US" dirty="0">
              <a:solidFill>
                <a:srgbClr val="A5002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IN 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“Proof” in medicine is all about limiting the uncertainty surrounding our inferences from data</a:t>
            </a:r>
          </a:p>
          <a:p>
            <a:r>
              <a:rPr lang="en-US" dirty="0" smtClean="0"/>
              <a:t>Classic approach:  if A does not cause B, how likely would we have been to observe the results before us?</a:t>
            </a:r>
          </a:p>
          <a:p>
            <a:r>
              <a:rPr lang="en-US" dirty="0" smtClean="0"/>
              <a:t>Completely analogous to flipping a coin to see if it is “fair;”  if we flip a coin 10 times and get 8 heads, we wonder how likely it would be to get 8 or more heads with a fair coin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SMOKING AND LUNG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British Medical Journal</a:t>
            </a:r>
            <a:r>
              <a:rPr lang="en-US" dirty="0" smtClean="0"/>
              <a:t>, 1950, Doll and Hill</a:t>
            </a:r>
          </a:p>
          <a:p>
            <a:r>
              <a:rPr lang="en-US" dirty="0" smtClean="0"/>
              <a:t>Smoking habits of hospitalized patients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95400" y="3048000"/>
          <a:ext cx="60960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2954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Non-smokers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Smokers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lung cancer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(0.3%)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other disease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 (4.2%)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Females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lung cancer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 (31.7%)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other disease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 (53.3%)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DID THIS PROVE SMOKING CAUSES LUNG CANCER?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Doll and Hill were pretty convinced</a:t>
            </a:r>
          </a:p>
          <a:p>
            <a:r>
              <a:rPr lang="en-US" dirty="0" smtClean="0"/>
              <a:t>Many others were skeptical</a:t>
            </a:r>
          </a:p>
          <a:p>
            <a:pPr lvl="1"/>
            <a:r>
              <a:rPr lang="en-US" dirty="0" smtClean="0"/>
              <a:t>Most men were smokers at that time</a:t>
            </a:r>
          </a:p>
          <a:p>
            <a:pPr lvl="1"/>
            <a:r>
              <a:rPr lang="en-US" dirty="0" smtClean="0"/>
              <a:t>People didn’t want to believe that smoking was harmful</a:t>
            </a:r>
          </a:p>
          <a:p>
            <a:pPr lvl="1"/>
            <a:r>
              <a:rPr lang="en-US" dirty="0" smtClean="0"/>
              <a:t>Some very eminent scientists at the time argued that there could have been other differences between the two sets of hospitalized patients that led to this apparent association</a:t>
            </a:r>
          </a:p>
          <a:p>
            <a:pPr lvl="2"/>
            <a:r>
              <a:rPr lang="en-US" dirty="0" smtClean="0"/>
              <a:t>Maybe people who were predisposed to getting lung cancer were also predisposed to smoke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FUNDAMENTAL PROBLEM WITH OBSERVATIONAL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 smtClean="0"/>
              <a:t>Can have “association” without “causation”</a:t>
            </a:r>
          </a:p>
          <a:p>
            <a:r>
              <a:rPr lang="en-US" dirty="0" smtClean="0"/>
              <a:t>There could be some other factor that is responsible for the apparent association</a:t>
            </a:r>
          </a:p>
          <a:p>
            <a:r>
              <a:rPr lang="en-US" dirty="0" smtClean="0"/>
              <a:t>Example:  the more churches there are in a town, the more bars there are</a:t>
            </a:r>
          </a:p>
          <a:p>
            <a:r>
              <a:rPr lang="en-US" dirty="0" smtClean="0"/>
              <a:t>We call this phenomenon “confounding”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HORMONE REPLACEMENT AND HEART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35563"/>
          </a:xfrm>
        </p:spPr>
        <p:txBody>
          <a:bodyPr/>
          <a:lstStyle/>
          <a:p>
            <a:r>
              <a:rPr lang="en-US" dirty="0" smtClean="0"/>
              <a:t>Many observational studies showed a lower rate of heart disease in postmenopausal women taking hormone replacement therapy</a:t>
            </a:r>
          </a:p>
          <a:p>
            <a:r>
              <a:rPr lang="en-US" dirty="0" smtClean="0"/>
              <a:t>Biologically plausible finding</a:t>
            </a:r>
          </a:p>
          <a:p>
            <a:r>
              <a:rPr lang="en-US" dirty="0" smtClean="0"/>
              <a:t>Example: </a:t>
            </a:r>
            <a:r>
              <a:rPr lang="en-US" dirty="0" err="1" smtClean="0"/>
              <a:t>Grodstein</a:t>
            </a:r>
            <a:r>
              <a:rPr lang="en-US" dirty="0" smtClean="0"/>
              <a:t> et al, 1996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4495800"/>
          <a:ext cx="6781800" cy="2114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447800"/>
                <a:gridCol w="1447800"/>
                <a:gridCol w="1600200"/>
              </a:tblGrid>
              <a:tr h="578023">
                <a:tc>
                  <a:txBody>
                    <a:bodyPr/>
                    <a:lstStyle/>
                    <a:p>
                      <a:r>
                        <a:rPr lang="en-US" dirty="0" smtClean="0"/>
                        <a:t>Hormone 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Person-years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Heart disease cases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Relative risk</a:t>
                      </a:r>
                      <a:endParaRPr lang="en-US" dirty="0"/>
                    </a:p>
                  </a:txBody>
                  <a:tcPr/>
                </a:tc>
              </a:tr>
              <a:tr h="330299">
                <a:tc>
                  <a:txBody>
                    <a:bodyPr/>
                    <a:lstStyle/>
                    <a:p>
                      <a:r>
                        <a:rPr lang="en-US" dirty="0" smtClean="0"/>
                        <a:t>Never</a:t>
                      </a:r>
                      <a:r>
                        <a:rPr lang="en-US" baseline="0" dirty="0" smtClean="0"/>
                        <a:t> used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304,744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</a:tr>
              <a:tr h="330299">
                <a:tc>
                  <a:txBody>
                    <a:bodyPr/>
                    <a:lstStyle/>
                    <a:p>
                      <a:r>
                        <a:rPr lang="en-US" dirty="0" smtClean="0"/>
                        <a:t>Estrogen only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82,620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0.45</a:t>
                      </a:r>
                      <a:endParaRPr lang="en-US" dirty="0"/>
                    </a:p>
                  </a:txBody>
                  <a:tcPr/>
                </a:tc>
              </a:tr>
              <a:tr h="742580">
                <a:tc>
                  <a:txBody>
                    <a:bodyPr/>
                    <a:lstStyle/>
                    <a:p>
                      <a:r>
                        <a:rPr lang="en-US" dirty="0" smtClean="0"/>
                        <a:t>Estrogen/progestin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27,161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DID THESE STUDIES PROVE THAT HORMONE REPLACEMENT PREVENTS HEART DISEASE?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r>
              <a:rPr lang="en-US" dirty="0" smtClean="0"/>
              <a:t>Many physicians believed they did</a:t>
            </a:r>
          </a:p>
          <a:p>
            <a:r>
              <a:rPr lang="en-US" dirty="0" smtClean="0"/>
              <a:t>A very large proportion of postmenopausal women were prescribed this therapy</a:t>
            </a:r>
          </a:p>
          <a:p>
            <a:r>
              <a:rPr lang="en-US" dirty="0" smtClean="0"/>
              <a:t>But there were skeptics who worried this could be a false association, caused by one or more confounding factors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ALTERNATIVE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After many years of debate, the National Institutes of Health funded a large experiment—a randomized clinical trial—to study this question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Women were asked to have their treatment (hormones or placebo) decided by a coin flip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When treatment is assigned at random, any confounding factors (both known and unknown) will be equally distributed across treatment groups, so cannot influence the conclusions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AN EASY STUDY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most physicians believe hormone therapy will prevent bad disease, why would their patients agree to a 50% chance of getting a placebo?</a:t>
            </a:r>
          </a:p>
          <a:p>
            <a:r>
              <a:rPr lang="en-US" dirty="0" smtClean="0"/>
              <a:t>Some were concerned the study was unethical because half the women would not get a treatment they believed was beneficial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clinical trial entered over 68,000 women from 1993 through 1998, and followed their health status</a:t>
            </a:r>
          </a:p>
          <a:p>
            <a:r>
              <a:rPr lang="en-US" dirty="0" smtClean="0"/>
              <a:t>In 2002 the main results were announced</a:t>
            </a:r>
          </a:p>
          <a:p>
            <a:pPr lvl="1"/>
            <a:r>
              <a:rPr lang="en-US" dirty="0" smtClean="0"/>
              <a:t>The women who received hormone replacement therapy had MORE heart disease than women who received placebo</a:t>
            </a:r>
          </a:p>
          <a:p>
            <a:pPr lvl="1"/>
            <a:r>
              <a:rPr lang="en-US" dirty="0" smtClean="0"/>
              <a:t>The observational studies were wrong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 descr="~AUT0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7725834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Statistics is the science of uncertainty</a:t>
            </a:r>
          </a:p>
          <a:p>
            <a:r>
              <a:rPr lang="en-US" dirty="0" smtClean="0"/>
              <a:t>Biostatistics is the application of statistics to biological problems</a:t>
            </a:r>
          </a:p>
          <a:p>
            <a:r>
              <a:rPr lang="en-US" dirty="0" smtClean="0"/>
              <a:t>Many biostatisticians work in medical research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WERE THE RESULTS DIFFERENT?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Best guess:  despite efforts in the observational studies to account for differences between women who did and did not take hormones, there was probably some remaining “healthy subject” bias</a:t>
            </a:r>
          </a:p>
          <a:p>
            <a:pPr lvl="1"/>
            <a:r>
              <a:rPr lang="en-US" dirty="0" smtClean="0"/>
              <a:t>Women who were prescribed hormones were somewhat healthier than women who were not</a:t>
            </a:r>
          </a:p>
          <a:p>
            <a:pPr lvl="1"/>
            <a:r>
              <a:rPr lang="en-US" dirty="0" smtClean="0"/>
              <a:t>This may have outweighed the harm caused by the hormone therapy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SMOKING VS HORMONES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Important difference between these cases</a:t>
            </a:r>
          </a:p>
          <a:p>
            <a:r>
              <a:rPr lang="en-US" dirty="0" smtClean="0"/>
              <a:t>One question could be studied in a randomized trial; the other could not</a:t>
            </a:r>
          </a:p>
          <a:p>
            <a:r>
              <a:rPr lang="en-US" dirty="0" smtClean="0"/>
              <a:t>Randomized trials are the best* way we have to “prove” something in medicine but clearly many important questions cannot be studied in this way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*</a:t>
            </a:r>
            <a:r>
              <a:rPr lang="en-US" sz="2400" dirty="0" smtClean="0"/>
              <a:t>”best” is not perfect; we may have multiple randomized trials with conflicting results!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PROOF AND THE RANDOMIZED CLINICAL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 half of the subjects treatment A and half treatment B</a:t>
            </a:r>
          </a:p>
          <a:p>
            <a:r>
              <a:rPr lang="en-US" dirty="0" smtClean="0"/>
              <a:t>Observe the number of successes for A and B</a:t>
            </a:r>
          </a:p>
          <a:p>
            <a:r>
              <a:rPr lang="en-US" dirty="0" smtClean="0"/>
              <a:t>Calculate how likely these numbers would be if A and B truly had the same chance of producing a success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47800" y="47244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Treatment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Success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 (50%)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 (70%)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Failure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PROOF AND THE RANDOMIZED CLINICAL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2000" dirty="0" smtClean="0"/>
              <a:t>Expected outcomes (no treatment effect)</a:t>
            </a:r>
          </a:p>
          <a:p>
            <a:pPr algn="ctr">
              <a:buNone/>
            </a:pPr>
            <a:endParaRPr lang="en-US" sz="2040" dirty="0" smtClean="0"/>
          </a:p>
          <a:p>
            <a:pPr algn="ctr">
              <a:buNone/>
            </a:pPr>
            <a:endParaRPr lang="en-US" sz="2040" dirty="0"/>
          </a:p>
          <a:p>
            <a:pPr algn="ctr">
              <a:buNone/>
            </a:pPr>
            <a:endParaRPr lang="en-US" sz="2040" dirty="0" smtClean="0"/>
          </a:p>
          <a:p>
            <a:pPr algn="ctr">
              <a:buNone/>
            </a:pPr>
            <a:endParaRPr lang="en-US" sz="2040" dirty="0"/>
          </a:p>
          <a:p>
            <a:pPr algn="ctr">
              <a:buNone/>
            </a:pPr>
            <a:endParaRPr lang="en-US" sz="2040" dirty="0" smtClean="0"/>
          </a:p>
          <a:p>
            <a:pPr algn="ctr">
              <a:buNone/>
            </a:pPr>
            <a:r>
              <a:rPr lang="en-US" sz="2000" dirty="0" smtClean="0"/>
              <a:t>Observed outcomes</a:t>
            </a:r>
          </a:p>
          <a:p>
            <a:pPr algn="ctr">
              <a:buNone/>
            </a:pPr>
            <a:endParaRPr lang="en-US" sz="204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05000" y="4343400"/>
          <a:ext cx="4953000" cy="1564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5930"/>
                <a:gridCol w="1116169"/>
                <a:gridCol w="1185930"/>
                <a:gridCol w="1464971"/>
              </a:tblGrid>
              <a:tr h="466765">
                <a:tc>
                  <a:txBody>
                    <a:bodyPr/>
                    <a:lstStyle/>
                    <a:p>
                      <a:r>
                        <a:rPr lang="en-US" dirty="0" smtClean="0"/>
                        <a:t>Treatment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186465">
                <a:tc>
                  <a:txBody>
                    <a:bodyPr/>
                    <a:lstStyle/>
                    <a:p>
                      <a:r>
                        <a:rPr lang="en-US" dirty="0" smtClean="0"/>
                        <a:t>Success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 (50%)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 (70%)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</a:tr>
              <a:tr h="186465">
                <a:tc>
                  <a:txBody>
                    <a:bodyPr/>
                    <a:lstStyle/>
                    <a:p>
                      <a:r>
                        <a:rPr lang="en-US" dirty="0" smtClean="0"/>
                        <a:t>Failure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</a:tr>
              <a:tr h="186465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828800" y="2185023"/>
          <a:ext cx="4876800" cy="1564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</a:tblGrid>
              <a:tr h="466737">
                <a:tc>
                  <a:txBody>
                    <a:bodyPr/>
                    <a:lstStyle/>
                    <a:p>
                      <a:r>
                        <a:rPr lang="en-US" dirty="0" smtClean="0"/>
                        <a:t>Treatment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332101">
                <a:tc>
                  <a:txBody>
                    <a:bodyPr/>
                    <a:lstStyle/>
                    <a:p>
                      <a:r>
                        <a:rPr lang="en-US" dirty="0" smtClean="0"/>
                        <a:t>Success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</a:tr>
              <a:tr h="332101">
                <a:tc>
                  <a:txBody>
                    <a:bodyPr/>
                    <a:lstStyle/>
                    <a:p>
                      <a:r>
                        <a:rPr lang="en-US" dirty="0" smtClean="0"/>
                        <a:t>Failure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</a:tr>
              <a:tr h="332101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PROOF AND THE RANDOMIZED CLINICAL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biostatistician will help design a trial so that the results will be considered “proof”</a:t>
            </a:r>
          </a:p>
          <a:p>
            <a:r>
              <a:rPr lang="en-US" dirty="0"/>
              <a:t>T</a:t>
            </a:r>
            <a:r>
              <a:rPr lang="en-US" dirty="0" smtClean="0"/>
              <a:t>he trial will have to be big enough so that, if you </a:t>
            </a:r>
            <a:r>
              <a:rPr lang="en-US" u="sng" dirty="0" smtClean="0"/>
              <a:t>observe</a:t>
            </a:r>
            <a:r>
              <a:rPr lang="en-US" dirty="0" smtClean="0"/>
              <a:t> a difference at least as large as you think you will, you will be able to dismiss the possibility that the difference is just due to chance</a:t>
            </a:r>
          </a:p>
          <a:p>
            <a:r>
              <a:rPr lang="en-US" dirty="0" smtClean="0"/>
              <a:t>We make sure that the amount of uncertainty about the result is small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WE CAN STUDY IN A RANDOMIZED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Effectiveness and safety of medical treatments</a:t>
            </a:r>
          </a:p>
          <a:p>
            <a:r>
              <a:rPr lang="en-US" dirty="0" smtClean="0"/>
              <a:t>Whether one treatment is preferable to another</a:t>
            </a:r>
          </a:p>
          <a:p>
            <a:r>
              <a:rPr lang="en-US" dirty="0" smtClean="0"/>
              <a:t>Approaches to disease prevention (harder)</a:t>
            </a:r>
          </a:p>
          <a:p>
            <a:pPr lvl="1"/>
            <a:r>
              <a:rPr lang="en-US" dirty="0" smtClean="0"/>
              <a:t>Smoking cessation programs</a:t>
            </a:r>
          </a:p>
          <a:p>
            <a:pPr lvl="1"/>
            <a:r>
              <a:rPr lang="en-US" dirty="0" smtClean="0"/>
              <a:t>Diets</a:t>
            </a:r>
          </a:p>
          <a:p>
            <a:pPr lvl="1"/>
            <a:r>
              <a:rPr lang="en-US" dirty="0" smtClean="0"/>
              <a:t>Exercise programs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WE CAN’T STUDY IN A RANDOMIZED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Effects of environmental exposures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WE CAN’T STUDY IN A RANDOMIZED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Effects of environmental exposures</a:t>
            </a:r>
          </a:p>
          <a:p>
            <a:r>
              <a:rPr lang="en-US" dirty="0" smtClean="0"/>
              <a:t>Effects of inherent individual characteristics</a:t>
            </a:r>
          </a:p>
          <a:p>
            <a:pPr lvl="1"/>
            <a:r>
              <a:rPr lang="en-US" dirty="0" smtClean="0"/>
              <a:t>Implications of genetic characteristics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WE CAN’T STUDY IN A RANDOMIZED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Effects of environmental exposures</a:t>
            </a:r>
          </a:p>
          <a:p>
            <a:r>
              <a:rPr lang="en-US" dirty="0" smtClean="0"/>
              <a:t>Effects of inherent individual characteristics</a:t>
            </a:r>
          </a:p>
          <a:p>
            <a:pPr lvl="1"/>
            <a:r>
              <a:rPr lang="en-US" dirty="0" smtClean="0"/>
              <a:t>Implications of genetic characteristics </a:t>
            </a:r>
          </a:p>
          <a:p>
            <a:r>
              <a:rPr lang="en-US" dirty="0" smtClean="0"/>
              <a:t>Effects of “lifestyle choices”</a:t>
            </a:r>
          </a:p>
          <a:p>
            <a:pPr lvl="1"/>
            <a:r>
              <a:rPr lang="en-US" dirty="0" smtClean="0"/>
              <a:t>Amount of alcohol consumed</a:t>
            </a:r>
          </a:p>
          <a:p>
            <a:pPr lvl="1"/>
            <a:r>
              <a:rPr lang="en-US" dirty="0" smtClean="0"/>
              <a:t>Level and /or type of sexual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WE CAN’T STUDY IN A RANDOMIZED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Effects of environmental exposures</a:t>
            </a:r>
          </a:p>
          <a:p>
            <a:r>
              <a:rPr lang="en-US" dirty="0" smtClean="0"/>
              <a:t>Effects of inherent individual characteristics</a:t>
            </a:r>
          </a:p>
          <a:p>
            <a:pPr lvl="1"/>
            <a:r>
              <a:rPr lang="en-US" dirty="0" smtClean="0"/>
              <a:t>Implications of genetic characteristics </a:t>
            </a:r>
          </a:p>
          <a:p>
            <a:r>
              <a:rPr lang="en-US" dirty="0" smtClean="0"/>
              <a:t>Effects of “lifestyle choices”</a:t>
            </a:r>
          </a:p>
          <a:p>
            <a:pPr lvl="1"/>
            <a:r>
              <a:rPr lang="en-US" dirty="0" smtClean="0"/>
              <a:t>Amount of alcohol consumed</a:t>
            </a:r>
          </a:p>
          <a:p>
            <a:pPr lvl="1"/>
            <a:r>
              <a:rPr lang="en-US" dirty="0" smtClean="0"/>
              <a:t>Level and /or type of sexual activity</a:t>
            </a:r>
          </a:p>
          <a:p>
            <a:r>
              <a:rPr lang="en-US" dirty="0" smtClean="0"/>
              <a:t>Treatments for extremely rare conditions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IN BIOSTATISTICS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biostatisticians develop theory, just as mathematicians do</a:t>
            </a:r>
          </a:p>
          <a:p>
            <a:r>
              <a:rPr lang="en-US" dirty="0" smtClean="0"/>
              <a:t>Proofs usually relate to the validity of methods developed for applications</a:t>
            </a:r>
          </a:p>
          <a:p>
            <a:pPr lvl="1"/>
            <a:r>
              <a:rPr lang="en-US" dirty="0" smtClean="0"/>
              <a:t>Analysis of data</a:t>
            </a:r>
          </a:p>
          <a:p>
            <a:pPr lvl="1"/>
            <a:r>
              <a:rPr lang="en-US" dirty="0" smtClean="0"/>
              <a:t>Study design</a:t>
            </a:r>
          </a:p>
          <a:p>
            <a:pPr lvl="1"/>
            <a:r>
              <a:rPr lang="en-US" dirty="0" smtClean="0"/>
              <a:t>Estimation</a:t>
            </a:r>
          </a:p>
          <a:p>
            <a:pPr lvl="1"/>
            <a:r>
              <a:rPr lang="en-US" dirty="0" smtClean="0"/>
              <a:t>Modeling processes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WE CAN’T STUDY IN A RANDOMIZED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Effects of environmental exposures</a:t>
            </a:r>
          </a:p>
          <a:p>
            <a:r>
              <a:rPr lang="en-US" dirty="0" smtClean="0"/>
              <a:t>Effects of inherent individual characteristics</a:t>
            </a:r>
          </a:p>
          <a:p>
            <a:pPr lvl="1"/>
            <a:r>
              <a:rPr lang="en-US" dirty="0" smtClean="0"/>
              <a:t>Implications of genetic characteristics </a:t>
            </a:r>
          </a:p>
          <a:p>
            <a:r>
              <a:rPr lang="en-US" dirty="0" smtClean="0"/>
              <a:t>Effects of “lifestyle choices”</a:t>
            </a:r>
          </a:p>
          <a:p>
            <a:pPr lvl="1"/>
            <a:r>
              <a:rPr lang="en-US" dirty="0" smtClean="0"/>
              <a:t>Amount of alcohol consumed</a:t>
            </a:r>
          </a:p>
          <a:p>
            <a:pPr lvl="1"/>
            <a:r>
              <a:rPr lang="en-US" dirty="0" smtClean="0"/>
              <a:t>Level and /or type of sexual activity</a:t>
            </a:r>
          </a:p>
          <a:p>
            <a:r>
              <a:rPr lang="en-US" dirty="0" smtClean="0"/>
              <a:t>Treatments for extremely rare conditions</a:t>
            </a:r>
          </a:p>
          <a:p>
            <a:r>
              <a:rPr lang="en-US" dirty="0" smtClean="0"/>
              <a:t>Potential harms of a treatment with known important benefits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CONFOUNDING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We attempt to study such questions using observational data but have to contend with confounding</a:t>
            </a:r>
          </a:p>
          <a:p>
            <a:pPr lvl="1"/>
            <a:r>
              <a:rPr lang="en-US" dirty="0" smtClean="0"/>
              <a:t>Alcohol consumption shows an association with lung cancer, but heavy drinkers are more likely to be smokers than occasional or non-drinkers</a:t>
            </a:r>
          </a:p>
          <a:p>
            <a:pPr lvl="1"/>
            <a:r>
              <a:rPr lang="en-US" dirty="0" smtClean="0"/>
              <a:t>Environmental exposures can be confounded with socioeconomic status, which affects where people live and work, what they eat, etc.</a:t>
            </a:r>
          </a:p>
          <a:p>
            <a:r>
              <a:rPr lang="en-US" dirty="0" smtClean="0"/>
              <a:t>Many biostatisticians focus their research on methods to reduce the effect of confounding factors on the association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ISSUE:  VACCINE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Virtually every child receives multiple vaccines at multiple times, starting at or soon after birth</a:t>
            </a:r>
          </a:p>
          <a:p>
            <a:r>
              <a:rPr lang="en-US" dirty="0" smtClean="0"/>
              <a:t>Just about every bad thing that happens to a baby or a child follows the initiation of vaccinations</a:t>
            </a:r>
          </a:p>
          <a:p>
            <a:r>
              <a:rPr lang="en-US" dirty="0" smtClean="0"/>
              <a:t>It is understandable that parents of a child diagnosed with a serious illness or condition shortly after one or more vaccinations would wonder if the vaccines caused the problem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VACCINES AND AUTISM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rate of autism diagnosis has increased markedly</a:t>
            </a:r>
          </a:p>
          <a:p>
            <a:r>
              <a:rPr lang="en-US" dirty="0" smtClean="0"/>
              <a:t>The number of vaccines given to children has increased markedly</a:t>
            </a:r>
          </a:p>
          <a:p>
            <a:r>
              <a:rPr lang="en-US" dirty="0" smtClean="0"/>
              <a:t>Is there a connection?  Can we prove it one way or the other?</a:t>
            </a:r>
          </a:p>
          <a:p>
            <a:r>
              <a:rPr lang="en-US" dirty="0" smtClean="0"/>
              <a:t>Could we do a randomized trial to see if vaccinated children were less likely to become autistic?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DIFFICULTY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62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Because of the clinical trials that have been done we know that vaccines are very effective at preventing serious diseases</a:t>
            </a:r>
          </a:p>
          <a:p>
            <a:r>
              <a:rPr lang="en-US" dirty="0" smtClean="0"/>
              <a:t>It would be unethical to conduct a study that left some children unprotected</a:t>
            </a:r>
          </a:p>
          <a:p>
            <a:r>
              <a:rPr lang="en-US" dirty="0" smtClean="0"/>
              <a:t>Since nearly all children are vaccinated, and those who are not are different in important ways from those who are, even observational studies are difficult to do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DIFFICULTY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Because of the clinical trials that have been done we know that vaccines are very effective at preventing serious diseases</a:t>
            </a:r>
          </a:p>
          <a:p>
            <a:r>
              <a:rPr lang="en-US" dirty="0" smtClean="0"/>
              <a:t>It would be unethical to conduct a study that left some children unprotected</a:t>
            </a:r>
          </a:p>
          <a:p>
            <a:r>
              <a:rPr lang="en-US" dirty="0" smtClean="0"/>
              <a:t>Since nearly all children are vaccinated, and those who are not are different in important ways from those who are, even observational studies are difficult to do</a:t>
            </a:r>
          </a:p>
          <a:p>
            <a:r>
              <a:rPr lang="en-US" dirty="0" smtClean="0"/>
              <a:t>(Note:  many studies assessing specific vaccines have been done and have not shown any association of these vaccines with autism)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PROVING A NEGATIVE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 we are interested in demonstrating that there is NO association between an exposure and an outcome</a:t>
            </a:r>
          </a:p>
          <a:p>
            <a:pPr lvl="1"/>
            <a:r>
              <a:rPr lang="en-US" dirty="0" smtClean="0"/>
              <a:t>We might want to show that a lower dose of a drug is just as effective as a higher dose</a:t>
            </a:r>
          </a:p>
          <a:p>
            <a:pPr lvl="1"/>
            <a:r>
              <a:rPr lang="en-US" dirty="0" smtClean="0"/>
              <a:t>We might want to show that a new treatment that might be safer, or more convenient to take, or cheaper, is just as good as the standard treatment</a:t>
            </a:r>
          </a:p>
          <a:p>
            <a:pPr lvl="1"/>
            <a:r>
              <a:rPr lang="en-US" dirty="0" smtClean="0"/>
              <a:t>We might want to show (as in the vaccine example) that a particular treatment, or exposure, does not have an adverse effect.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PROVING A NEGATIVE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 when a clinical trial is possible, it is more complicated than when we want to show that an effect is GREATER THAN zero</a:t>
            </a:r>
          </a:p>
          <a:p>
            <a:r>
              <a:rPr lang="en-US" dirty="0" smtClean="0"/>
              <a:t>Consider the example of lower </a:t>
            </a:r>
            <a:r>
              <a:rPr lang="en-US" dirty="0" err="1" smtClean="0"/>
              <a:t>vs</a:t>
            </a:r>
            <a:r>
              <a:rPr lang="en-US" dirty="0" smtClean="0"/>
              <a:t> higher dose</a:t>
            </a:r>
          </a:p>
          <a:p>
            <a:pPr lvl="1"/>
            <a:r>
              <a:rPr lang="en-US" dirty="0" smtClean="0"/>
              <a:t>We don’t want to use the lower dose if it’s worse</a:t>
            </a:r>
          </a:p>
          <a:p>
            <a:pPr lvl="1"/>
            <a:r>
              <a:rPr lang="en-US" dirty="0" smtClean="0"/>
              <a:t>We don’t think that the lower dose can be better</a:t>
            </a:r>
          </a:p>
          <a:p>
            <a:pPr lvl="1"/>
            <a:r>
              <a:rPr lang="en-US" dirty="0" smtClean="0"/>
              <a:t>We know that the difference can’t be exactly zero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DO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We recognize that “no worse” has to be stretched to mean “no more than a LITTLE BIT worse”</a:t>
            </a:r>
          </a:p>
          <a:p>
            <a:r>
              <a:rPr lang="en-US" dirty="0" smtClean="0"/>
              <a:t>We design our study so that the probability that the lower dose will appear </a:t>
            </a:r>
            <a:r>
              <a:rPr lang="en-US" u="sng" dirty="0" smtClean="0"/>
              <a:t>more</a:t>
            </a:r>
            <a:r>
              <a:rPr lang="en-US" dirty="0" smtClean="0"/>
              <a:t> than a little bit worse is very small, if in fact it is truly NO worse</a:t>
            </a:r>
          </a:p>
          <a:p>
            <a:pPr lvl="1"/>
            <a:r>
              <a:rPr lang="en-US" dirty="0" smtClean="0"/>
              <a:t>If we think the standard dose will be successful 75% of the time, we might design our study so that, if the low dose is as good as the standard dose, it won’t appear more than 5% worse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UNCERTAINTY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If a treatment is successful 75% of the time in one study, how likely is it to be successful at least 75% of the time in another study?</a:t>
            </a:r>
          </a:p>
          <a:p>
            <a:r>
              <a:rPr lang="en-US" dirty="0" smtClean="0"/>
              <a:t>Easy to calculate, if the people in the second study are just like the people in the first study…</a:t>
            </a:r>
          </a:p>
          <a:p>
            <a:r>
              <a:rPr lang="en-US" dirty="0" smtClean="0"/>
              <a:t>Or, if we can assume that even if people in the second study are NOT like people in the first study, the differences won’t affect the chance that the treatment will be successful…</a:t>
            </a:r>
          </a:p>
          <a:p>
            <a:r>
              <a:rPr lang="en-US" dirty="0" smtClean="0"/>
              <a:t>Or, even if the differences will affect the chance of success, we can use a statistical model that will adjust for these differences (if we know what they are)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BIOSTATISTICIANS AND PROOF IN MEDICAL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Much of what biostatisticians do is work with other scientists to design and analyze studies to answer questions of interest</a:t>
            </a:r>
          </a:p>
          <a:p>
            <a:r>
              <a:rPr lang="en-US" dirty="0" smtClean="0"/>
              <a:t>The job of the biostatistician is to ensure that the study is designed and analyzed in a way that the results are persuasive and that they can support decision-making</a:t>
            </a:r>
          </a:p>
          <a:p>
            <a:r>
              <a:rPr lang="en-US" i="1" dirty="0" smtClean="0"/>
              <a:t>Nota </a:t>
            </a:r>
            <a:r>
              <a:rPr lang="en-US" i="1" dirty="0" err="1" smtClean="0"/>
              <a:t>bene</a:t>
            </a:r>
            <a:r>
              <a:rPr lang="en-US" dirty="0" smtClean="0"/>
              <a:t>:  “persuasive” and “can support decision-making” are inherently subjective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COMPONENT OF PROOF IN 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Biology is important</a:t>
            </a:r>
          </a:p>
          <a:p>
            <a:r>
              <a:rPr lang="en-US" dirty="0" smtClean="0"/>
              <a:t>In some cases, what we know about the biology makes all the difference</a:t>
            </a:r>
          </a:p>
          <a:p>
            <a:pPr lvl="1"/>
            <a:r>
              <a:rPr lang="en-US" dirty="0" smtClean="0"/>
              <a:t>Do we need a randomized trial to prove that a particular food or drug can cause a serious allergic reaction?</a:t>
            </a:r>
          </a:p>
          <a:p>
            <a:pPr lvl="1"/>
            <a:r>
              <a:rPr lang="en-US" dirty="0" smtClean="0"/>
              <a:t>Could we prove that homeopathy “works” by doing a randomized trial?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HOMEOPATHY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Homeopathy is an “alternative” approach to medical treatment that is based on the concept that small doses of a substance that causes disease symptoms will effectively treat that disease</a:t>
            </a:r>
          </a:p>
          <a:p>
            <a:r>
              <a:rPr lang="en-US" dirty="0" smtClean="0"/>
              <a:t>Practitioners take such a substance and dilute it down so that in many cases it is impossible to find even one molecule of the substance in the dose given to a patient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dilutant</a:t>
            </a:r>
            <a:r>
              <a:rPr lang="en-US" dirty="0" smtClean="0"/>
              <a:t> is supposed to retain the memory of the original substance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HOMEOPATHY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Most medical practitioners dismiss the concept of homeopathy on scientific grounds</a:t>
            </a:r>
          </a:p>
          <a:p>
            <a:r>
              <a:rPr lang="en-US" dirty="0" smtClean="0"/>
              <a:t>If presented with a randomized clinical trial that yielded a positive result they would not change their belief</a:t>
            </a:r>
          </a:p>
          <a:p>
            <a:r>
              <a:rPr lang="en-US" dirty="0" smtClean="0"/>
              <a:t>They would assume the trial had not been conducted properly</a:t>
            </a:r>
          </a:p>
          <a:p>
            <a:pPr lvl="1"/>
            <a:r>
              <a:rPr lang="en-US" dirty="0" smtClean="0"/>
              <a:t>Healthier patients had been given the homeopathy</a:t>
            </a:r>
          </a:p>
          <a:p>
            <a:pPr lvl="1"/>
            <a:r>
              <a:rPr lang="en-US" dirty="0" smtClean="0"/>
              <a:t>Measurement of the outcome had been influenced by knowledge of who was taking which treatment</a:t>
            </a:r>
          </a:p>
          <a:p>
            <a:pPr lvl="1"/>
            <a:r>
              <a:rPr lang="en-US" dirty="0" smtClean="0"/>
              <a:t>Fraud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MANY OTHER ASPECTS TO “PROOF”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many ways to make results look stronger than they should</a:t>
            </a:r>
          </a:p>
          <a:p>
            <a:pPr lvl="1"/>
            <a:r>
              <a:rPr lang="en-US" dirty="0" smtClean="0"/>
              <a:t>If your study shows that your drug doesn’t work, find a subset of the study population in which it DOES appear to work (surprisingly easy)</a:t>
            </a:r>
          </a:p>
          <a:p>
            <a:pPr lvl="1"/>
            <a:r>
              <a:rPr lang="en-US" dirty="0" smtClean="0"/>
              <a:t>If you don’t find the effect you were looking for, look for some other effect—if you look hard enough you’ll find one (data dredging)</a:t>
            </a:r>
          </a:p>
          <a:p>
            <a:r>
              <a:rPr lang="en-US" dirty="0" smtClean="0"/>
              <a:t>When we consider study results we want to make sure we’re not being had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IS NOT CONFUSION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There are many things we do know</a:t>
            </a:r>
          </a:p>
          <a:p>
            <a:pPr lvl="1"/>
            <a:r>
              <a:rPr lang="en-US" dirty="0" smtClean="0"/>
              <a:t>Vaccines prevent disease</a:t>
            </a:r>
          </a:p>
          <a:p>
            <a:pPr lvl="1"/>
            <a:r>
              <a:rPr lang="en-US" dirty="0" smtClean="0"/>
              <a:t>Antibiotics cure infections</a:t>
            </a:r>
          </a:p>
          <a:p>
            <a:pPr lvl="1"/>
            <a:r>
              <a:rPr lang="en-US" dirty="0" smtClean="0"/>
              <a:t>Drugs and radiation can shrink tumors</a:t>
            </a:r>
          </a:p>
          <a:p>
            <a:pPr lvl="1"/>
            <a:r>
              <a:rPr lang="en-US" dirty="0" smtClean="0"/>
              <a:t>Epinephrine can diminish allergic responses</a:t>
            </a:r>
          </a:p>
          <a:p>
            <a:pPr lvl="1"/>
            <a:r>
              <a:rPr lang="en-US" dirty="0" smtClean="0"/>
              <a:t>Antiviral drugs can control HIV replication and prevent transmission of HIV from mother to child</a:t>
            </a:r>
          </a:p>
          <a:p>
            <a:pPr lvl="1"/>
            <a:r>
              <a:rPr lang="en-US" dirty="0" smtClean="0"/>
              <a:t>Exposure to lead is bad for developing brains</a:t>
            </a:r>
          </a:p>
          <a:p>
            <a:pPr lvl="1"/>
            <a:r>
              <a:rPr lang="en-US" dirty="0" smtClean="0"/>
              <a:t>Chronic exposure to asbestos promotes </a:t>
            </a:r>
            <a:r>
              <a:rPr lang="en-US" dirty="0" err="1" smtClean="0"/>
              <a:t>mesothelioma</a:t>
            </a:r>
            <a:endParaRPr lang="en-US" dirty="0" smtClean="0"/>
          </a:p>
          <a:p>
            <a:pPr lvl="1"/>
            <a:r>
              <a:rPr lang="en-US" dirty="0" smtClean="0"/>
              <a:t>Certain genetic characteristics predispose to breast cancer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 leading medical researcher once called statisticians the “terrorists of medical research”</a:t>
            </a:r>
          </a:p>
          <a:p>
            <a:r>
              <a:rPr lang="en-US" dirty="0" smtClean="0"/>
              <a:t>Clinical investigators don’t always appreciate being told that their findings could be due to chance, or that the analysis they want to do is invalid</a:t>
            </a:r>
          </a:p>
          <a:p>
            <a:r>
              <a:rPr lang="en-US" dirty="0" smtClean="0"/>
              <a:t>Our job is to avoid pitfalls, and develop improved methods of design and analysis</a:t>
            </a:r>
          </a:p>
          <a:p>
            <a:r>
              <a:rPr lang="en-US" dirty="0" smtClean="0"/>
              <a:t>There is always some residual uncertainty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SUM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Proof in medical research is subjective</a:t>
            </a:r>
          </a:p>
          <a:p>
            <a:r>
              <a:rPr lang="en-US" dirty="0" smtClean="0"/>
              <a:t>Even widely accepted beliefs are questioned by some</a:t>
            </a:r>
          </a:p>
          <a:p>
            <a:pPr lvl="1"/>
            <a:r>
              <a:rPr lang="en-US" dirty="0" smtClean="0"/>
              <a:t>HIV is the cause of AIDS</a:t>
            </a:r>
          </a:p>
          <a:p>
            <a:r>
              <a:rPr lang="en-US" dirty="0" smtClean="0"/>
              <a:t>The best we can do is to improve our understanding of the underlying biology, and design and conduct studies that minimize the probability we will draw erroneous conclusions</a:t>
            </a:r>
          </a:p>
          <a:p>
            <a:r>
              <a:rPr lang="en-US" dirty="0" smtClean="0"/>
              <a:t>We have to be open to the possibility that someone will “disprove” what we have just “proven”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229600" cy="452596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Government decisions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Organizational decisions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Personal decisions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Should a medical treatment be approved for marketing?  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Should an approved treatment be withdrawn or subject to more restrictions?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Should certain pesticides be banned?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Should a new vaccine be recommended for widespread use?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Should our community fluoridate its water?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What treatments will an insurance company cover?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What treatment strategies will be recommended by medical societies?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/>
              <a:t>W</a:t>
            </a:r>
            <a:r>
              <a:rPr lang="en-US" sz="2800" dirty="0" smtClean="0"/>
              <a:t>ill a hospital purchase the latest diagnostic scanner?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Coll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713" y="146050"/>
            <a:ext cx="8593137" cy="6605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I undergo surgery for relief of my back pain?</a:t>
            </a:r>
          </a:p>
          <a:p>
            <a:r>
              <a:rPr lang="en-US" dirty="0" smtClean="0"/>
              <a:t>Should I vaccinate my children?</a:t>
            </a:r>
          </a:p>
          <a:p>
            <a:r>
              <a:rPr lang="en-US" dirty="0" smtClean="0"/>
              <a:t>Should I start storing my leftovers in glass instead of plastic containers?</a:t>
            </a:r>
          </a:p>
          <a:p>
            <a:r>
              <a:rPr lang="en-US" dirty="0" smtClean="0"/>
              <a:t>Do I need to use my cell phone less to reduce risk of brain cancer?</a:t>
            </a:r>
          </a:p>
          <a:p>
            <a:r>
              <a:rPr lang="en-US" dirty="0" smtClean="0"/>
              <a:t>Should I keep taking my (antidepressant, painkiller, blood pressure drug, etc)?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12290</TotalTime>
  <Words>2602</Words>
  <Application>Microsoft Office PowerPoint</Application>
  <PresentationFormat>On-screen Show (4:3)</PresentationFormat>
  <Paragraphs>310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WHAT IS A BIOSTATISTICIAN TRYING TO PROVE?  PROOF IN MEDICAL RESEARCH</vt:lpstr>
      <vt:lpstr>Slide 2</vt:lpstr>
      <vt:lpstr>PROOF IN BIOSTATISTICS</vt:lpstr>
      <vt:lpstr>BIOSTATISTICIANS AND PROOF IN MEDICAL RESEARCH</vt:lpstr>
      <vt:lpstr>TYPES OF DECISIONS</vt:lpstr>
      <vt:lpstr>GOVERNMENT DECISIONS</vt:lpstr>
      <vt:lpstr>ORGANIZATIONAL DECISIONS</vt:lpstr>
      <vt:lpstr>Slide 8</vt:lpstr>
      <vt:lpstr>PERSONAL DECISIONS</vt:lpstr>
      <vt:lpstr>PROOF IN MEDICINE</vt:lpstr>
      <vt:lpstr>SMOKING AND LUNG CANCER</vt:lpstr>
      <vt:lpstr>DID THIS PROVE SMOKING CAUSES LUNG CANCER?</vt:lpstr>
      <vt:lpstr>FUNDAMENTAL PROBLEM WITH OBSERVATIONAL DATA</vt:lpstr>
      <vt:lpstr>HORMONE REPLACEMENT AND HEART DISEASE</vt:lpstr>
      <vt:lpstr>DID THESE STUDIES PROVE THAT HORMONE REPLACEMENT PREVENTS HEART DISEASE?</vt:lpstr>
      <vt:lpstr>AN ALTERNATIVE APPROACH</vt:lpstr>
      <vt:lpstr>NOT AN EASY STUDY TO DO</vt:lpstr>
      <vt:lpstr>WHAT HAPPENED?</vt:lpstr>
      <vt:lpstr>Slide 19</vt:lpstr>
      <vt:lpstr>WHY WERE THE RESULTS DIFFERENT?</vt:lpstr>
      <vt:lpstr>SMOKING VS HORMONES</vt:lpstr>
      <vt:lpstr>PROOF AND THE RANDOMIZED CLINICAL TRIAL</vt:lpstr>
      <vt:lpstr>PROOF AND THE RANDOMIZED CLINICAL TRIAL</vt:lpstr>
      <vt:lpstr>PROOF AND THE RANDOMIZED CLINICAL TRIAL</vt:lpstr>
      <vt:lpstr>WHAT WE CAN STUDY IN A RANDOMIZED TRIAL</vt:lpstr>
      <vt:lpstr>WHAT WE CAN’T STUDY IN A RANDOMIZED TRIAL</vt:lpstr>
      <vt:lpstr>WHAT WE CAN’T STUDY IN A RANDOMIZED TRIAL</vt:lpstr>
      <vt:lpstr>WHAT WE CAN’T STUDY IN A RANDOMIZED TRIAL</vt:lpstr>
      <vt:lpstr>WHAT WE CAN’T STUDY IN A RANDOMIZED TRIAL</vt:lpstr>
      <vt:lpstr>WHAT WE CAN’T STUDY IN A RANDOMIZED TRIAL</vt:lpstr>
      <vt:lpstr>CONFOUNDING FACTORS</vt:lpstr>
      <vt:lpstr>BIG ISSUE:  VACCINE SAFETY</vt:lpstr>
      <vt:lpstr>VACCINES AND AUTISM</vt:lpstr>
      <vt:lpstr>THE DIFFICULTY</vt:lpstr>
      <vt:lpstr>THE DIFFICULTY</vt:lpstr>
      <vt:lpstr>PROVING A NEGATIVE</vt:lpstr>
      <vt:lpstr>PROVING A NEGATIVE</vt:lpstr>
      <vt:lpstr>SO WHAT DO WE DO?</vt:lpstr>
      <vt:lpstr>MORE UNCERTAINTY</vt:lpstr>
      <vt:lpstr>ANOTHER COMPONENT OF PROOF IN MEDICINE</vt:lpstr>
      <vt:lpstr>HOMEOPATHY</vt:lpstr>
      <vt:lpstr>HOMEOPATHY</vt:lpstr>
      <vt:lpstr>MANY OTHER ASPECTS TO “PROOF”</vt:lpstr>
      <vt:lpstr>ALL IS NOT CONFUSION</vt:lpstr>
      <vt:lpstr>Slide 45</vt:lpstr>
      <vt:lpstr>TO SUM UP</vt:lpstr>
    </vt:vector>
  </TitlesOfParts>
  <Company>University of Pennsylvania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BIOSTATISTICIAN TRYING TO PROVE?</dc:title>
  <dc:creator>School of Medicine</dc:creator>
  <cp:lastModifiedBy>School of Medicine</cp:lastModifiedBy>
  <cp:revision>607</cp:revision>
  <dcterms:created xsi:type="dcterms:W3CDTF">2012-09-12T00:58:46Z</dcterms:created>
  <dcterms:modified xsi:type="dcterms:W3CDTF">2012-09-20T13:50:06Z</dcterms:modified>
</cp:coreProperties>
</file>