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657699a0c_0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657699a0c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657699a0c_1_10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657699a0c_1_10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657699a0c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657699a0c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657699a0c_1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657699a0c_1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657699a0c_1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657699a0c_1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this abstract </a:t>
            </a:r>
            <a:r>
              <a:rPr lang="en"/>
              <a:t>concept tied to something concrete as robotics: moving solid parts powered and controlled by electrical circuits?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657699a0c_1_9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657699a0c_1_9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657699a0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657699a0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Must define some terms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657699a0c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657699a0c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configuration space of motion planning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657699a0c_0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657699a0c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Topological property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657699a0c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657699a0c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657699a0c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657699a0c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Homeomorphism is a map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" name="Google Shape;52;p13"/>
          <p:cNvCxnSpPr/>
          <p:nvPr/>
        </p:nvCxnSpPr>
        <p:spPr>
          <a:xfrm>
            <a:off x="2362200" y="1066800"/>
            <a:ext cx="0" cy="3067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" name="Google Shape;53;p13"/>
          <p:cNvCxnSpPr/>
          <p:nvPr/>
        </p:nvCxnSpPr>
        <p:spPr>
          <a:xfrm>
            <a:off x="0" y="1685925"/>
            <a:ext cx="2362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13"/>
          <p:cNvSpPr txBox="1"/>
          <p:nvPr>
            <p:ph type="ctrTitle"/>
          </p:nvPr>
        </p:nvSpPr>
        <p:spPr>
          <a:xfrm>
            <a:off x="2689350" y="1058086"/>
            <a:ext cx="4146300" cy="2374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689350" y="3562515"/>
            <a:ext cx="4146300" cy="522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5.jpg"/><Relationship Id="rId5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image" Target="../media/image19.jpg"/><Relationship Id="rId5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n.wiktionary.org/wiki/%CF%84%CF%8C%CF%80%CE%BF%CF%82" TargetMode="External"/><Relationship Id="rId4" Type="http://schemas.openxmlformats.org/officeDocument/2006/relationships/image" Target="../media/image1.gif"/><Relationship Id="rId5" Type="http://schemas.openxmlformats.org/officeDocument/2006/relationships/image" Target="../media/image1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gif"/><Relationship Id="rId4" Type="http://schemas.openxmlformats.org/officeDocument/2006/relationships/image" Target="../media/image11.jpg"/><Relationship Id="rId5" Type="http://schemas.openxmlformats.org/officeDocument/2006/relationships/image" Target="../media/image21.gif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gi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2689350" y="1058075"/>
            <a:ext cx="5772900" cy="23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of Topology in Robotics: Collisions</a:t>
            </a:r>
            <a:endParaRPr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2689350" y="3432875"/>
            <a:ext cx="6151800" cy="15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Ekaterina Skorniakova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Mentor: Travis Leadbetter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9"/>
              <a:t>University of Pennsylvania</a:t>
            </a:r>
            <a:endParaRPr sz="1559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9"/>
              <a:t>Directed Reading Program, April 2022 </a:t>
            </a:r>
            <a:endParaRPr sz="1559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15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Intermediate Value Theorem (?!?)</a:t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650" y="4617100"/>
            <a:ext cx="1166525" cy="4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38" y="727925"/>
            <a:ext cx="7845922" cy="42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476250" y="1988674"/>
            <a:ext cx="8191304" cy="116658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COLLISION</a:t>
            </a: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450" y="4692697"/>
            <a:ext cx="1166495" cy="4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Collision Detected! </a:t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00" y="1354774"/>
            <a:ext cx="7900798" cy="30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316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</a:t>
            </a: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750" y="960950"/>
            <a:ext cx="3982650" cy="263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0900" y="2655425"/>
            <a:ext cx="3232332" cy="235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4650" y="379675"/>
            <a:ext cx="3429600" cy="20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Topology? 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3262800" cy="3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48">
                <a:solidFill>
                  <a:srgbClr val="3366BB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τόπος</a:t>
            </a:r>
            <a:r>
              <a:rPr lang="en" sz="3048">
                <a:solidFill>
                  <a:srgbClr val="202122"/>
                </a:solidFill>
                <a:highlight>
                  <a:srgbClr val="FFFFFF"/>
                </a:highlight>
              </a:rPr>
              <a:t>, 'position, location'	</a:t>
            </a:r>
            <a:r>
              <a:rPr lang="en" sz="2321">
                <a:solidFill>
                  <a:srgbClr val="202122"/>
                </a:solidFill>
                <a:highlight>
                  <a:srgbClr val="FFFFFF"/>
                </a:highlight>
              </a:rPr>
              <a:t>		</a:t>
            </a:r>
            <a:endParaRPr sz="2321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202122"/>
                </a:solidFill>
                <a:highlight>
                  <a:srgbClr val="FFFFFF"/>
                </a:highlight>
              </a:rPr>
              <a:t>								</a:t>
            </a:r>
            <a:endParaRPr sz="17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78">
                <a:solidFill>
                  <a:srgbClr val="202122"/>
                </a:solidFill>
                <a:highlight>
                  <a:srgbClr val="FFFFFF"/>
                </a:highlight>
              </a:rPr>
              <a:t>Credit: Wikipedia</a:t>
            </a:r>
            <a:endParaRPr sz="2178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700" y="1890025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3915400" y="1152475"/>
            <a:ext cx="464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: study of geometric spaces that are preserved under </a:t>
            </a:r>
            <a:r>
              <a:rPr b="1" lang="en" sz="1600"/>
              <a:t>continuous</a:t>
            </a:r>
            <a:r>
              <a:rPr b="1" lang="en" sz="1600"/>
              <a:t> deformations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3650" y="2571750"/>
            <a:ext cx="34290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b="1" lang="en" sz="2600"/>
              <a:t>Rules of the game: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457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Allowed: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Continuous transformations:      twisting, stretching, shrinking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Prohibited: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Discontinuous transformations:   cutting, tearing, puncturing,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Forget concepts such as length, size, magnitude; focus on RELATIVE positions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300" y="1170125"/>
            <a:ext cx="3667125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Intersections between Topology and Robotics 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2509163" y="1308925"/>
            <a:ext cx="2669100" cy="17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Configuration Spaces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Motion Planning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Collision Avoidance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274" y="989975"/>
            <a:ext cx="3654026" cy="20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825" y="3365325"/>
            <a:ext cx="2952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625" y="1180225"/>
            <a:ext cx="2097775" cy="17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5626" y="3239145"/>
            <a:ext cx="2952750" cy="1681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use topology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to determine whether robots will collide?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125" y="913175"/>
            <a:ext cx="4422876" cy="331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Configuration Space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253675" y="1017725"/>
            <a:ext cx="4144200" cy="37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Mathematician’s definition:</a:t>
            </a:r>
            <a:r>
              <a:rPr lang="en" sz="1500"/>
              <a:t> n-fold product of the space, X (where a single robot lives), set minus the set delta; delta is the set of overlapping points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/>
              <a:t>In X: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/>
              <a:t>In 2D: 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4648500" y="1017725"/>
            <a:ext cx="42999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2"/>
                </a:solidFill>
              </a:rPr>
              <a:t>Engineer’s definition:</a:t>
            </a:r>
            <a:r>
              <a:rPr lang="en" sz="1500">
                <a:solidFill>
                  <a:schemeClr val="dk2"/>
                </a:solidFill>
              </a:rPr>
              <a:t> configuration of n robots s.t. none of them collide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34911" l="0" r="0" t="12175"/>
          <a:stretch/>
        </p:blipFill>
        <p:spPr>
          <a:xfrm>
            <a:off x="253675" y="3732950"/>
            <a:ext cx="3948449" cy="7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675" y="2076287"/>
            <a:ext cx="3853876" cy="13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4225" y="1636984"/>
            <a:ext cx="3948448" cy="3344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Connectedness : continuity in topological space  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50" y="1289800"/>
            <a:ext cx="5220174" cy="300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3351" y="2229770"/>
            <a:ext cx="3483875" cy="1205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4996875" y="3658525"/>
            <a:ext cx="395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describe the path/trajectory of the robots, need the notion of </a:t>
            </a:r>
            <a:r>
              <a:rPr i="1" lang="en"/>
              <a:t>time</a:t>
            </a:r>
            <a:endParaRPr i="1"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4373" y="1779850"/>
            <a:ext cx="315325" cy="31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the Joint Path of the Robots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00" y="1170125"/>
            <a:ext cx="8839204" cy="2719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Homeomorphisms preserve topological properties 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7500" y="216063"/>
            <a:ext cx="1030625" cy="10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614375" y="1082200"/>
            <a:ext cx="742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1163" y="1396450"/>
            <a:ext cx="6741675" cy="28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440175" y="4309500"/>
            <a:ext cx="773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Homeomorphisms: </a:t>
            </a:r>
            <a:r>
              <a:rPr lang="en"/>
              <a:t>continuous b</a:t>
            </a:r>
            <a:r>
              <a:rPr lang="en"/>
              <a:t>ijections</a:t>
            </a:r>
            <a:r>
              <a:rPr lang="en"/>
              <a:t> with c</a:t>
            </a:r>
            <a:r>
              <a:rPr lang="en"/>
              <a:t>ontinuous inverses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