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7"/>
  </p:notesMasterIdLst>
  <p:sldIdLst>
    <p:sldId id="257" r:id="rId5"/>
    <p:sldId id="272" r:id="rId6"/>
    <p:sldId id="274" r:id="rId7"/>
    <p:sldId id="260" r:id="rId8"/>
    <p:sldId id="268" r:id="rId9"/>
    <p:sldId id="262" r:id="rId10"/>
    <p:sldId id="276" r:id="rId11"/>
    <p:sldId id="269" r:id="rId12"/>
    <p:sldId id="275" r:id="rId13"/>
    <p:sldId id="25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F3570F-A23E-4957-A05B-276DF64D207D}">
          <p14:sldIdLst>
            <p14:sldId id="257"/>
            <p14:sldId id="272"/>
            <p14:sldId id="274"/>
            <p14:sldId id="260"/>
            <p14:sldId id="268"/>
            <p14:sldId id="262"/>
            <p14:sldId id="276"/>
            <p14:sldId id="269"/>
            <p14:sldId id="275"/>
            <p14:sldId id="25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anan Conefrey-Shinozaki" initials="CC" lastIdx="1" clrIdx="0">
    <p:extLst>
      <p:ext uri="{19B8F6BF-5375-455C-9EA6-DF929625EA0E}">
        <p15:presenceInfo xmlns:p15="http://schemas.microsoft.com/office/powerpoint/2012/main" userId="dba707f1ec1abc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462D"/>
    <a:srgbClr val="112EC1"/>
    <a:srgbClr val="0009C0"/>
    <a:srgbClr val="FABD2F"/>
    <a:srgbClr val="CC0000"/>
    <a:srgbClr val="EDD400"/>
    <a:srgbClr val="888A85"/>
    <a:srgbClr val="204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678" autoAdjust="0"/>
  </p:normalViewPr>
  <p:slideViewPr>
    <p:cSldViewPr snapToGrid="0">
      <p:cViewPr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1A023-3C63-495E-B3BD-E0F6480778A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0D432-2D8B-46B4-9073-50F35976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3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Given two closed n-1 manifolds sigma 0 and sigma 1, a cobordism is an orientable n-manifold who has boundaries as sigma 0 and sigma 1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Since we’ll be focusing on the two-dimensional case, here our sigma will all be diffeomorphic to the circle as the only closed 1-dimensional manifold. Then the manifold M can have as many holes or bumps as you like, as long as its boundaries are the disjoint union of sigma 0 and sigma 1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We will also be focusing on oriented </a:t>
                </a:r>
                <a:r>
                  <a:rPr lang="en-US" b="0" i="0" dirty="0" err="1"/>
                  <a:t>cobordisms</a:t>
                </a:r>
                <a:r>
                  <a:rPr lang="en-US" b="0" i="0" dirty="0"/>
                  <a:t>, which for brevity I’ll still be calling </a:t>
                </a:r>
                <a:r>
                  <a:rPr lang="en-US" b="0" i="0" dirty="0" err="1"/>
                  <a:t>cobordisms</a:t>
                </a:r>
                <a:endParaRPr lang="en-US" b="0" i="0" dirty="0"/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For oriented </a:t>
                </a:r>
                <a:r>
                  <a:rPr lang="en-US" b="0" i="0" dirty="0" err="1"/>
                  <a:t>cobordisms</a:t>
                </a:r>
                <a:r>
                  <a:rPr lang="en-US" b="0" i="0" dirty="0"/>
                  <a:t>, we then give an orientation to the boundaries, which will define </a:t>
                </a:r>
                <a:r>
                  <a:rPr lang="en-US" b="0" i="0" dirty="0" err="1"/>
                  <a:t>inboundaries</a:t>
                </a:r>
                <a:r>
                  <a:rPr lang="en-US" b="0" i="0" dirty="0"/>
                  <a:t> and </a:t>
                </a:r>
                <a:r>
                  <a:rPr lang="en-US" b="0" i="0" dirty="0" err="1"/>
                  <a:t>outboundaries</a:t>
                </a:r>
                <a:endParaRPr lang="en-US" b="0" i="0" dirty="0"/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Because our goal is to develop a rich topological theory, we will generally only consider </a:t>
                </a:r>
                <a:r>
                  <a:rPr lang="en-US" b="0" i="0" dirty="0" err="1"/>
                  <a:t>cobordisms</a:t>
                </a:r>
                <a:r>
                  <a:rPr lang="en-US" b="0" i="0" dirty="0"/>
                  <a:t> up to smooth diffeomorphism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Furthermore for organization sake, we will keep </a:t>
                </a:r>
                <a:r>
                  <a:rPr lang="en-US" b="0" i="0" dirty="0" err="1"/>
                  <a:t>inboundaries</a:t>
                </a:r>
                <a:r>
                  <a:rPr lang="en-US" b="0" i="0" dirty="0"/>
                  <a:t> on the left and </a:t>
                </a:r>
                <a:r>
                  <a:rPr lang="en-US" b="0" i="0" dirty="0" err="1"/>
                  <a:t>outboundaries</a:t>
                </a:r>
                <a:r>
                  <a:rPr lang="en-US" b="0" i="0" dirty="0"/>
                  <a:t> on the right. 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Therefore this top picture and this bottom picture are equivalent </a:t>
                </a:r>
                <a:r>
                  <a:rPr lang="en-US" b="0" i="0" dirty="0" err="1"/>
                  <a:t>cobordisms</a:t>
                </a:r>
                <a:r>
                  <a:rPr lang="en-US" b="0" i="0" dirty="0"/>
                  <a:t>, and when we get to category theory we’ll treat them as the same object.</a:t>
                </a:r>
              </a:p>
              <a:p>
                <a:pPr marL="171450" indent="-171450">
                  <a:buFontTx/>
                  <a:buChar char="-"/>
                </a:pPr>
                <a:endParaRPr lang="en-US" b="0" i="0" dirty="0"/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What makes a cobordism not equivalent is if the orientations are reversed, as seen with these two </a:t>
                </a:r>
                <a:r>
                  <a:rPr lang="en-US" b="0" i="0" dirty="0" err="1"/>
                  <a:t>cobordisms</a:t>
                </a:r>
                <a:r>
                  <a:rPr lang="en-US" b="0" i="0" dirty="0"/>
                  <a:t>. Instead a better way to see this cobordism is instead to see it as a cobordism from two copies of sigma_0 to the empty set</a:t>
                </a:r>
              </a:p>
              <a:p>
                <a:pPr marL="171450" indent="-171450">
                  <a:buFontTx/>
                  <a:buChar char="-"/>
                </a:pPr>
                <a:endParaRPr lang="en-US" b="0" i="0" dirty="0"/>
              </a:p>
              <a:p>
                <a:endParaRPr lang="en-US" b="0" i="0" dirty="0"/>
              </a:p>
              <a:p>
                <a:endParaRPr lang="en-US" b="0" i="0" dirty="0"/>
              </a:p>
              <a:p>
                <a:r>
                  <a:rPr lang="en-US" b="0" i="0" dirty="0"/>
                  <a:t>Mention cobordism has nothing to do with co in category theory</a:t>
                </a:r>
              </a:p>
              <a:p>
                <a:endParaRPr lang="en-US" b="0" i="0" dirty="0"/>
              </a:p>
              <a:p>
                <a:r>
                  <a:rPr lang="en-US" dirty="0"/>
                  <a:t>Let there be two closed oriented manifolds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</a:t>
                </a:r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Then an </a:t>
                </a:r>
                <a:r>
                  <a:rPr lang="en-US" b="1" dirty="0"/>
                  <a:t>oriented cobordism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is a compact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-manifold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0" dirty="0"/>
                  <a:t> together with smooth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that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diffeomorphically (preserving orientation) onto the in-boundary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and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diffeomorphically (preserving orientation) onto the out-boundary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endParaRPr lang="en-US" b="0" i="0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Given two closed n-1 manifolds sigma 0 and sigma 1, a cobordism is an orientable n-manifold who has boundaries as sigma 0 and sigma 1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Since we’ll be focusing on the two-dimensional case, here our sigma will all be diffeomorphic to the circle as the only closed 1-dimensional manifold. Then the manifold M can have as many holes or bumps as you like, as long as its boundaries are the disjoint union of sigma 0 and sigma 1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We will also be focusing on oriented </a:t>
                </a:r>
                <a:r>
                  <a:rPr lang="en-US" b="0" i="0" dirty="0" err="1"/>
                  <a:t>cobordisms</a:t>
                </a:r>
                <a:r>
                  <a:rPr lang="en-US" b="0" i="0" dirty="0"/>
                  <a:t>, which for brevity I’ll still be calling </a:t>
                </a:r>
                <a:r>
                  <a:rPr lang="en-US" b="0" i="0" dirty="0" err="1"/>
                  <a:t>cobordisms</a:t>
                </a:r>
                <a:endParaRPr lang="en-US" b="0" i="0" dirty="0"/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For oriented </a:t>
                </a:r>
                <a:r>
                  <a:rPr lang="en-US" b="0" i="0" dirty="0" err="1"/>
                  <a:t>cobordisms</a:t>
                </a:r>
                <a:r>
                  <a:rPr lang="en-US" b="0" i="0" dirty="0"/>
                  <a:t>, we then give an orientation to the boundaries, which will define </a:t>
                </a:r>
                <a:r>
                  <a:rPr lang="en-US" b="0" i="0" dirty="0" err="1"/>
                  <a:t>inboundaries</a:t>
                </a:r>
                <a:r>
                  <a:rPr lang="en-US" b="0" i="0" dirty="0"/>
                  <a:t> and </a:t>
                </a:r>
                <a:r>
                  <a:rPr lang="en-US" b="0" i="0" dirty="0" err="1"/>
                  <a:t>outboundaries</a:t>
                </a:r>
                <a:endParaRPr lang="en-US" b="0" i="0" dirty="0"/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Because our goal is to develop a rich topological theory, we will generally only consider </a:t>
                </a:r>
                <a:r>
                  <a:rPr lang="en-US" b="0" i="0" dirty="0" err="1"/>
                  <a:t>cobordisms</a:t>
                </a:r>
                <a:r>
                  <a:rPr lang="en-US" b="0" i="0" dirty="0"/>
                  <a:t> up to smooth diffeomorphism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Furthermore for organization sake, we will keep </a:t>
                </a:r>
                <a:r>
                  <a:rPr lang="en-US" b="0" i="0" dirty="0" err="1"/>
                  <a:t>inboundaries</a:t>
                </a:r>
                <a:r>
                  <a:rPr lang="en-US" b="0" i="0" dirty="0"/>
                  <a:t> on the left and </a:t>
                </a:r>
                <a:r>
                  <a:rPr lang="en-US" b="0" i="0" dirty="0" err="1"/>
                  <a:t>outboundaries</a:t>
                </a:r>
                <a:r>
                  <a:rPr lang="en-US" b="0" i="0" dirty="0"/>
                  <a:t> on the right. 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Therefore this top picture and this bottom picture are equivalent </a:t>
                </a:r>
                <a:r>
                  <a:rPr lang="en-US" b="0" i="0" dirty="0" err="1"/>
                  <a:t>cobordisms</a:t>
                </a:r>
                <a:r>
                  <a:rPr lang="en-US" b="0" i="0" dirty="0"/>
                  <a:t>, and when we get to category theory we’ll treat them as the same object.</a:t>
                </a:r>
              </a:p>
              <a:p>
                <a:pPr marL="171450" indent="-171450">
                  <a:buFontTx/>
                  <a:buChar char="-"/>
                </a:pPr>
                <a:endParaRPr lang="en-US" b="0" i="0" dirty="0"/>
              </a:p>
              <a:p>
                <a:pPr marL="171450" indent="-171450">
                  <a:buFontTx/>
                  <a:buChar char="-"/>
                </a:pPr>
                <a:r>
                  <a:rPr lang="en-US" b="0" i="0" dirty="0"/>
                  <a:t>What makes a cobordism not equivalent is if the orientations are reversed, as seen with these two </a:t>
                </a:r>
                <a:r>
                  <a:rPr lang="en-US" b="0" i="0" dirty="0" err="1"/>
                  <a:t>cobordisms</a:t>
                </a:r>
                <a:r>
                  <a:rPr lang="en-US" b="0" i="0" dirty="0"/>
                  <a:t>. Instead a better way to see this cobordism is instead to see it as a cobordism from two copies of sigma_0 to the empty set</a:t>
                </a:r>
              </a:p>
              <a:p>
                <a:pPr marL="171450" indent="-171450">
                  <a:buFontTx/>
                  <a:buChar char="-"/>
                </a:pPr>
                <a:endParaRPr lang="en-US" b="0" i="0" dirty="0"/>
              </a:p>
              <a:p>
                <a:endParaRPr lang="en-US" b="0" i="0" dirty="0"/>
              </a:p>
              <a:p>
                <a:endParaRPr lang="en-US" b="0" i="0" dirty="0"/>
              </a:p>
              <a:p>
                <a:r>
                  <a:rPr lang="en-US" b="0" i="0" dirty="0"/>
                  <a:t>Mention cobordism has nothing to do with co in category theory</a:t>
                </a:r>
              </a:p>
              <a:p>
                <a:endParaRPr lang="en-US" b="0" i="0" dirty="0"/>
              </a:p>
              <a:p>
                <a:r>
                  <a:rPr lang="en-US" dirty="0"/>
                  <a:t>Let there be two closed oriented manifolds </a:t>
                </a:r>
                <a:r>
                  <a:rPr lang="en-US" b="0" i="0">
                    <a:latin typeface="Cambria Math" panose="02040503050406030204" pitchFamily="18" charset="0"/>
                  </a:rPr>
                  <a:t>Σ_0</a:t>
                </a:r>
                <a:r>
                  <a:rPr lang="en-US" b="0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Σ_1</a:t>
                </a:r>
                <a:r>
                  <a:rPr lang="en-US" b="0" dirty="0"/>
                  <a:t> of dimension </a:t>
                </a:r>
                <a:r>
                  <a:rPr lang="en-US" b="0" i="0">
                    <a:latin typeface="Cambria Math" panose="02040503050406030204" pitchFamily="18" charset="0"/>
                  </a:rPr>
                  <a:t>𝑛−1</a:t>
                </a:r>
                <a:r>
                  <a:rPr lang="en-US" b="0" dirty="0"/>
                  <a:t>.</a:t>
                </a:r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Then an </a:t>
                </a:r>
                <a:r>
                  <a:rPr lang="en-US" b="1" dirty="0"/>
                  <a:t>oriented cobordism</a:t>
                </a:r>
                <a:r>
                  <a:rPr lang="en-US" dirty="0"/>
                  <a:t> from </a:t>
                </a:r>
                <a:r>
                  <a:rPr lang="en-US" b="0" i="0">
                    <a:latin typeface="Cambria Math" panose="02040503050406030204" pitchFamily="18" charset="0"/>
                  </a:rPr>
                  <a:t>Σ_0</a:t>
                </a:r>
                <a:r>
                  <a:rPr lang="en-US" b="0" dirty="0"/>
                  <a:t> to </a:t>
                </a:r>
                <a:r>
                  <a:rPr lang="en-US" b="0" i="0">
                    <a:latin typeface="Cambria Math" panose="02040503050406030204" pitchFamily="18" charset="0"/>
                  </a:rPr>
                  <a:t>Σ_1</a:t>
                </a:r>
                <a:r>
                  <a:rPr lang="en-US" b="0" dirty="0"/>
                  <a:t> is a compact </a:t>
                </a:r>
                <a:r>
                  <a:rPr lang="en-US" b="0" i="0">
                    <a:latin typeface="Cambria Math" panose="02040503050406030204" pitchFamily="18" charset="0"/>
                  </a:rPr>
                  <a:t>𝑛</a:t>
                </a:r>
                <a:r>
                  <a:rPr lang="en-US" b="0" dirty="0"/>
                  <a:t>-manifold </a:t>
                </a:r>
                <a:r>
                  <a:rPr lang="en-US" b="0" i="0">
                    <a:latin typeface="Cambria Math" panose="02040503050406030204" pitchFamily="18" charset="0"/>
                  </a:rPr>
                  <a:t>𝑀</a:t>
                </a:r>
                <a:r>
                  <a:rPr lang="en-US" b="0" dirty="0"/>
                  <a:t> together with smooth maps </a:t>
                </a:r>
                <a:r>
                  <a:rPr lang="en-US" b="0" i="0">
                    <a:latin typeface="Cambria Math" panose="02040503050406030204" pitchFamily="18" charset="0"/>
                  </a:rPr>
                  <a:t>Σ_0→𝑀←Σ_1</a:t>
                </a:r>
                <a:r>
                  <a:rPr lang="en-US" b="0" dirty="0"/>
                  <a:t> </a:t>
                </a:r>
                <a:r>
                  <a:rPr lang="en-US" dirty="0"/>
                  <a:t>that maps </a:t>
                </a:r>
                <a:r>
                  <a:rPr lang="en-US" b="0" i="0">
                    <a:latin typeface="Cambria Math" panose="02040503050406030204" pitchFamily="18" charset="0"/>
                  </a:rPr>
                  <a:t>Σ_0</a:t>
                </a:r>
                <a:r>
                  <a:rPr lang="en-US" dirty="0"/>
                  <a:t> diffeomorphically (preserving orientation) onto the in-boundary of </a:t>
                </a:r>
                <a:r>
                  <a:rPr lang="en-US" b="0" i="0">
                    <a:latin typeface="Cambria Math" panose="02040503050406030204" pitchFamily="18" charset="0"/>
                  </a:rPr>
                  <a:t>𝑀</a:t>
                </a:r>
                <a:r>
                  <a:rPr lang="en-US" dirty="0"/>
                  <a:t>, and maps </a:t>
                </a:r>
                <a:r>
                  <a:rPr lang="en-US" i="0">
                    <a:latin typeface="Cambria Math" panose="02040503050406030204" pitchFamily="18" charset="0"/>
                  </a:rPr>
                  <a:t>Σ_1</a:t>
                </a:r>
                <a:r>
                  <a:rPr lang="en-US" dirty="0"/>
                  <a:t> diffeomorphically (preserving orientation) onto the out-boundary of </a:t>
                </a:r>
                <a:r>
                  <a:rPr lang="en-US" i="0">
                    <a:latin typeface="Cambria Math" panose="02040503050406030204" pitchFamily="18" charset="0"/>
                  </a:rPr>
                  <a:t>𝑀</a:t>
                </a:r>
                <a:endParaRPr lang="en-US" b="0" dirty="0"/>
              </a:p>
              <a:p>
                <a:endParaRPr lang="en-US" b="0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8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Mention equivalency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/>
              <a:t>Mention equivalency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9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that decomposition with reversed arrows produces the snake, and then that this shows how the </a:t>
            </a:r>
            <a:r>
              <a:rPr lang="en-US" dirty="0" err="1"/>
              <a:t>the</a:t>
            </a:r>
            <a:r>
              <a:rPr lang="en-US" dirty="0"/>
              <a:t> gluing of two </a:t>
            </a:r>
            <a:r>
              <a:rPr lang="en-US" dirty="0" err="1"/>
              <a:t>cobordisms</a:t>
            </a:r>
            <a:r>
              <a:rPr lang="en-US" dirty="0"/>
              <a:t> could be identity or it could be a torus + identity</a:t>
            </a:r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4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3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0D432-2D8B-46B4-9073-50F359765E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5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2.jpeg"/><Relationship Id="rId21" Type="http://schemas.openxmlformats.org/officeDocument/2006/relationships/image" Target="../media/image60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7.png"/><Relationship Id="rId19" Type="http://schemas.openxmlformats.org/officeDocument/2006/relationships/image" Target="../media/image58.png"/><Relationship Id="rId4" Type="http://schemas.openxmlformats.org/officeDocument/2006/relationships/image" Target="../media/image8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2.jpeg"/><Relationship Id="rId21" Type="http://schemas.openxmlformats.org/officeDocument/2006/relationships/image" Target="../media/image77.png"/><Relationship Id="rId7" Type="http://schemas.openxmlformats.org/officeDocument/2006/relationships/image" Target="../media/image15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3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5" Type="http://schemas.openxmlformats.org/officeDocument/2006/relationships/image" Target="../media/image72.png"/><Relationship Id="rId10" Type="http://schemas.openxmlformats.org/officeDocument/2006/relationships/image" Target="../media/image7.png"/><Relationship Id="rId19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67.pn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A6F2874-3E48-441F-844B-B30C569EC318}"/>
              </a:ext>
            </a:extLst>
          </p:cNvPr>
          <p:cNvSpPr/>
          <p:nvPr/>
        </p:nvSpPr>
        <p:spPr>
          <a:xfrm>
            <a:off x="0" y="1"/>
            <a:ext cx="12191979" cy="6857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EC12172-9A09-44F4-AC46-F022675D61C1}"/>
              </a:ext>
            </a:extLst>
          </p:cNvPr>
          <p:cNvSpPr/>
          <p:nvPr/>
        </p:nvSpPr>
        <p:spPr>
          <a:xfrm>
            <a:off x="2202420" y="234398"/>
            <a:ext cx="7787160" cy="6325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A8CCDC-B279-45D3-94F6-73E7449C228E}"/>
              </a:ext>
            </a:extLst>
          </p:cNvPr>
          <p:cNvSpPr txBox="1"/>
          <p:nvPr/>
        </p:nvSpPr>
        <p:spPr>
          <a:xfrm>
            <a:off x="2843203" y="543694"/>
            <a:ext cx="6505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2D Topological Quantum Field Theories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745C375-C863-48B2-8EF2-651EF7DDB3B8}"/>
              </a:ext>
            </a:extLst>
          </p:cNvPr>
          <p:cNvCxnSpPr>
            <a:cxnSpLocks/>
          </p:cNvCxnSpPr>
          <p:nvPr/>
        </p:nvCxnSpPr>
        <p:spPr>
          <a:xfrm>
            <a:off x="2615565" y="1770256"/>
            <a:ext cx="6960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C31D622-90D5-41AC-80D7-07AD70409A14}"/>
              </a:ext>
            </a:extLst>
          </p:cNvPr>
          <p:cNvSpPr txBox="1"/>
          <p:nvPr/>
        </p:nvSpPr>
        <p:spPr>
          <a:xfrm>
            <a:off x="2615565" y="1770256"/>
            <a:ext cx="696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Cianan Conefrey-Shinozaki ‘23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38D0E-6610-4B24-BB1F-670FFF49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20" y="2452394"/>
            <a:ext cx="7178537" cy="1654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AFB680-54C3-4706-94C2-7698E046C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400" y="4708648"/>
            <a:ext cx="3758028" cy="12498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AB59C2-3242-4A0F-A5D7-501299340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658" y="4789505"/>
            <a:ext cx="3584299" cy="10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9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60171" y="312516"/>
            <a:ext cx="1093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Intuition behind Physics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491BD2-5B4B-4C6A-964D-45149BF17013}"/>
              </a:ext>
            </a:extLst>
          </p:cNvPr>
          <p:cNvSpPr txBox="1"/>
          <p:nvPr/>
        </p:nvSpPr>
        <p:spPr>
          <a:xfrm>
            <a:off x="775253" y="1266873"/>
            <a:ext cx="145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57C34F-6A22-41A1-99D4-F883858668D9}"/>
              </a:ext>
            </a:extLst>
          </p:cNvPr>
          <p:cNvSpPr txBox="1"/>
          <p:nvPr/>
        </p:nvSpPr>
        <p:spPr>
          <a:xfrm>
            <a:off x="2965175" y="1266873"/>
            <a:ext cx="145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State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9E3A7CE-9237-4E0C-8A17-45D21B4EB520}"/>
              </a:ext>
            </a:extLst>
          </p:cNvPr>
          <p:cNvCxnSpPr>
            <a:cxnSpLocks/>
          </p:cNvCxnSpPr>
          <p:nvPr/>
        </p:nvCxnSpPr>
        <p:spPr>
          <a:xfrm>
            <a:off x="1296546" y="1901142"/>
            <a:ext cx="2394185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67F4AFE-7612-4F5A-A255-069E0BB50713}"/>
              </a:ext>
            </a:extLst>
          </p:cNvPr>
          <p:cNvCxnSpPr>
            <a:cxnSpLocks/>
          </p:cNvCxnSpPr>
          <p:nvPr/>
        </p:nvCxnSpPr>
        <p:spPr>
          <a:xfrm>
            <a:off x="1296545" y="2504955"/>
            <a:ext cx="2394185" cy="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8B5C29-86B3-40C3-9CDA-8C86D6834918}"/>
              </a:ext>
            </a:extLst>
          </p:cNvPr>
          <p:cNvGrpSpPr/>
          <p:nvPr/>
        </p:nvGrpSpPr>
        <p:grpSpPr>
          <a:xfrm>
            <a:off x="7099853" y="1282101"/>
            <a:ext cx="3641034" cy="1238082"/>
            <a:chOff x="927653" y="1419273"/>
            <a:chExt cx="3641034" cy="123808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A88B964-EFB0-4422-9077-AA9EBFB797F5}"/>
                </a:ext>
              </a:extLst>
            </p:cNvPr>
            <p:cNvSpPr txBox="1"/>
            <p:nvPr/>
          </p:nvSpPr>
          <p:spPr>
            <a:xfrm>
              <a:off x="927653" y="1419273"/>
              <a:ext cx="1451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Initial State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8B789A-E2C5-4084-957B-401D4ECFA64F}"/>
                </a:ext>
              </a:extLst>
            </p:cNvPr>
            <p:cNvSpPr txBox="1"/>
            <p:nvPr/>
          </p:nvSpPr>
          <p:spPr>
            <a:xfrm>
              <a:off x="3117575" y="1419273"/>
              <a:ext cx="1451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Final State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FDEC6C6-71BE-4020-8FCE-C303E1156648}"/>
                </a:ext>
              </a:extLst>
            </p:cNvPr>
            <p:cNvCxnSpPr>
              <a:cxnSpLocks/>
            </p:cNvCxnSpPr>
            <p:nvPr/>
          </p:nvCxnSpPr>
          <p:spPr>
            <a:xfrm>
              <a:off x="1448946" y="2053542"/>
              <a:ext cx="2394184" cy="588585"/>
            </a:xfrm>
            <a:prstGeom prst="line">
              <a:avLst/>
            </a:prstGeom>
            <a:ln w="762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588322F-761C-45A5-A3A6-0714FFFAC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8945" y="2038314"/>
              <a:ext cx="2394185" cy="619041"/>
            </a:xfrm>
            <a:prstGeom prst="line">
              <a:avLst/>
            </a:prstGeom>
            <a:ln w="762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C3F8C98-0BA9-4587-B79A-D0B0DA1AB1E8}"/>
              </a:ext>
            </a:extLst>
          </p:cNvPr>
          <p:cNvGrpSpPr/>
          <p:nvPr/>
        </p:nvGrpSpPr>
        <p:grpSpPr>
          <a:xfrm>
            <a:off x="673120" y="3943294"/>
            <a:ext cx="3641034" cy="1238083"/>
            <a:chOff x="927653" y="1419273"/>
            <a:chExt cx="3641034" cy="123808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8C61D3-9579-449D-9EC6-1E4B31B0B3CF}"/>
                </a:ext>
              </a:extLst>
            </p:cNvPr>
            <p:cNvSpPr txBox="1"/>
            <p:nvPr/>
          </p:nvSpPr>
          <p:spPr>
            <a:xfrm>
              <a:off x="927653" y="1419273"/>
              <a:ext cx="1451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Initial State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8F4AC6C-814D-4F69-88BE-473BF41CD2F6}"/>
                </a:ext>
              </a:extLst>
            </p:cNvPr>
            <p:cNvSpPr txBox="1"/>
            <p:nvPr/>
          </p:nvSpPr>
          <p:spPr>
            <a:xfrm>
              <a:off x="3117575" y="1419273"/>
              <a:ext cx="1451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Final State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696603-D6D2-4CCF-9F27-D9DBE2D0B5E8}"/>
                </a:ext>
              </a:extLst>
            </p:cNvPr>
            <p:cNvCxnSpPr>
              <a:cxnSpLocks/>
            </p:cNvCxnSpPr>
            <p:nvPr/>
          </p:nvCxnSpPr>
          <p:spPr>
            <a:xfrm>
              <a:off x="1448946" y="2053542"/>
              <a:ext cx="1197092" cy="351254"/>
            </a:xfrm>
            <a:prstGeom prst="line">
              <a:avLst/>
            </a:prstGeom>
            <a:ln w="762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F640FC2-158A-4A2C-B89B-5A254E8340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8945" y="2395220"/>
              <a:ext cx="1197093" cy="262136"/>
            </a:xfrm>
            <a:prstGeom prst="line">
              <a:avLst/>
            </a:prstGeom>
            <a:ln w="762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EE38E66-8EB4-4DA4-8FB1-F67E5A80DED3}"/>
              </a:ext>
            </a:extLst>
          </p:cNvPr>
          <p:cNvCxnSpPr>
            <a:cxnSpLocks/>
          </p:cNvCxnSpPr>
          <p:nvPr/>
        </p:nvCxnSpPr>
        <p:spPr>
          <a:xfrm flipV="1">
            <a:off x="2391505" y="4919241"/>
            <a:ext cx="1104049" cy="16715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909F362-481A-4915-B8FA-73A3C97C41ED}"/>
              </a:ext>
            </a:extLst>
          </p:cNvPr>
          <p:cNvGrpSpPr/>
          <p:nvPr/>
        </p:nvGrpSpPr>
        <p:grpSpPr>
          <a:xfrm>
            <a:off x="7099853" y="3965171"/>
            <a:ext cx="3641034" cy="1238083"/>
            <a:chOff x="927653" y="1419273"/>
            <a:chExt cx="3641034" cy="123808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CA9395D-9586-4189-BF74-6FD70A2BEECB}"/>
                </a:ext>
              </a:extLst>
            </p:cNvPr>
            <p:cNvSpPr txBox="1"/>
            <p:nvPr/>
          </p:nvSpPr>
          <p:spPr>
            <a:xfrm>
              <a:off x="927653" y="1419273"/>
              <a:ext cx="1451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Initial State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338492D-5231-4A8F-BB5C-0AAF4342B9A0}"/>
                </a:ext>
              </a:extLst>
            </p:cNvPr>
            <p:cNvSpPr txBox="1"/>
            <p:nvPr/>
          </p:nvSpPr>
          <p:spPr>
            <a:xfrm>
              <a:off x="3117575" y="1419273"/>
              <a:ext cx="1451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Final State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BDB1EEA-2E93-4726-A7E7-A606850240A9}"/>
                </a:ext>
              </a:extLst>
            </p:cNvPr>
            <p:cNvCxnSpPr>
              <a:cxnSpLocks/>
            </p:cNvCxnSpPr>
            <p:nvPr/>
          </p:nvCxnSpPr>
          <p:spPr>
            <a:xfrm>
              <a:off x="1448946" y="2053542"/>
              <a:ext cx="1197092" cy="351254"/>
            </a:xfrm>
            <a:prstGeom prst="line">
              <a:avLst/>
            </a:prstGeom>
            <a:ln w="762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3D78803-EC35-4C5F-97A3-C37CF6F2FB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8945" y="2395220"/>
              <a:ext cx="1197093" cy="262136"/>
            </a:xfrm>
            <a:prstGeom prst="line">
              <a:avLst/>
            </a:prstGeom>
            <a:ln w="762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9CF73303-84A1-4284-B374-89C870B51197}"/>
              </a:ext>
            </a:extLst>
          </p:cNvPr>
          <p:cNvSpPr/>
          <p:nvPr/>
        </p:nvSpPr>
        <p:spPr>
          <a:xfrm>
            <a:off x="1184895" y="1786689"/>
            <a:ext cx="227112" cy="2271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87CC1BA-D2F5-4181-97FA-91F938FC7BE9}"/>
              </a:ext>
            </a:extLst>
          </p:cNvPr>
          <p:cNvSpPr/>
          <p:nvPr/>
        </p:nvSpPr>
        <p:spPr>
          <a:xfrm>
            <a:off x="1184895" y="2391399"/>
            <a:ext cx="227112" cy="2271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8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3F3C85-109A-4118-85E1-01DA6A97569A}"/>
              </a:ext>
            </a:extLst>
          </p:cNvPr>
          <p:cNvSpPr/>
          <p:nvPr/>
        </p:nvSpPr>
        <p:spPr>
          <a:xfrm>
            <a:off x="348342" y="209758"/>
            <a:ext cx="8958217" cy="6438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60171" y="312516"/>
            <a:ext cx="1093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Connection to Quantum Mechanics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DEEC1-AF7D-4F1C-9B6C-3C2F550A5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18" y="4123495"/>
            <a:ext cx="10380619" cy="20082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373CD-DCD5-4C59-AC05-636F94173B31}"/>
                  </a:ext>
                </a:extLst>
              </p:cNvPr>
              <p:cNvSpPr txBox="1"/>
              <p:nvPr/>
            </p:nvSpPr>
            <p:spPr>
              <a:xfrm>
                <a:off x="560171" y="1502455"/>
                <a:ext cx="783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/>
                  <a:t>Final state: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|∈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Hom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373CD-DCD5-4C59-AC05-636F9417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1" y="1502455"/>
                <a:ext cx="7833360" cy="646331"/>
              </a:xfrm>
              <a:prstGeom prst="rect">
                <a:avLst/>
              </a:prstGeom>
              <a:blipFill>
                <a:blip r:embed="rId5"/>
                <a:stretch>
                  <a:fillRect l="-241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205C5F70-A950-4DD7-8D22-36D957F5A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8387" y="900356"/>
            <a:ext cx="1543050" cy="1704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58C8FC3-EDCC-4BA9-AEED-E59EDD8DF410}"/>
                  </a:ext>
                </a:extLst>
              </p:cNvPr>
              <p:cNvSpPr txBox="1"/>
              <p:nvPr/>
            </p:nvSpPr>
            <p:spPr>
              <a:xfrm>
                <a:off x="507920" y="2621086"/>
                <a:ext cx="7833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/>
                  <a:t>Initial state:  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⟩∈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58C8FC3-EDCC-4BA9-AEED-E59EDD8DF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20" y="2621086"/>
                <a:ext cx="7833360" cy="646331"/>
              </a:xfrm>
              <a:prstGeom prst="rect">
                <a:avLst/>
              </a:prstGeom>
              <a:blipFill>
                <a:blip r:embed="rId7"/>
                <a:stretch>
                  <a:fillRect l="-233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54E43BDC-14E6-4321-B0A3-2AA9E5FE2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518387" y="2208772"/>
            <a:ext cx="1543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59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8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60171" y="312516"/>
            <a:ext cx="10933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References</a:t>
            </a:r>
          </a:p>
          <a:p>
            <a:endParaRPr lang="en-US" sz="28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49D3E-824E-4CBB-9FF7-136D54B40A8F}"/>
              </a:ext>
            </a:extLst>
          </p:cNvPr>
          <p:cNvSpPr txBox="1"/>
          <p:nvPr/>
        </p:nvSpPr>
        <p:spPr>
          <a:xfrm>
            <a:off x="698339" y="1224067"/>
            <a:ext cx="9664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J. Kock, </a:t>
            </a:r>
            <a:r>
              <a:rPr lang="en-US" i="1" dirty="0" err="1"/>
              <a:t>Frobenius</a:t>
            </a:r>
            <a:r>
              <a:rPr lang="en-US" i="1" dirty="0"/>
              <a:t> Algebras and 2D Topological Quantum Field Theories</a:t>
            </a:r>
            <a:r>
              <a:rPr lang="en-US" dirty="0"/>
              <a:t>, Web.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R. </a:t>
            </a:r>
            <a:r>
              <a:rPr lang="en-US" dirty="0" err="1"/>
              <a:t>Dijkgraaf</a:t>
            </a:r>
            <a:r>
              <a:rPr lang="en-US" dirty="0"/>
              <a:t>, </a:t>
            </a:r>
            <a:r>
              <a:rPr lang="en-US" i="1" dirty="0"/>
              <a:t>Fields, strings and duality.</a:t>
            </a:r>
            <a:r>
              <a:rPr lang="en-US" dirty="0"/>
              <a:t> In </a:t>
            </a:r>
            <a:r>
              <a:rPr lang="en-US" dirty="0" err="1"/>
              <a:t>Symetries</a:t>
            </a:r>
            <a:r>
              <a:rPr lang="en-US" dirty="0"/>
              <a:t> </a:t>
            </a:r>
            <a:r>
              <a:rPr lang="en-US" dirty="0" err="1"/>
              <a:t>Quantiques</a:t>
            </a:r>
            <a:r>
              <a:rPr lang="en-US" dirty="0"/>
              <a:t> (Les </a:t>
            </a:r>
            <a:r>
              <a:rPr lang="en-US" dirty="0" err="1"/>
              <a:t>Houches</a:t>
            </a:r>
            <a:r>
              <a:rPr lang="en-US" dirty="0"/>
              <a:t>, 1995), pp. 3–147. North-Holland, Amsterdam, 1998 (hep-</a:t>
            </a:r>
            <a:r>
              <a:rPr lang="en-US" dirty="0" err="1"/>
              <a:t>th</a:t>
            </a:r>
            <a:r>
              <a:rPr lang="en-US" dirty="0"/>
              <a:t>/ 9703136).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5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9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60171" y="312516"/>
            <a:ext cx="1093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Definition of a Cobordism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65F48FC-2E57-4187-BD0C-13721CF42070}"/>
              </a:ext>
            </a:extLst>
          </p:cNvPr>
          <p:cNvSpPr/>
          <p:nvPr/>
        </p:nvSpPr>
        <p:spPr>
          <a:xfrm>
            <a:off x="5904138" y="209758"/>
            <a:ext cx="383724" cy="6438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0142F4F0-AF81-40CB-9C31-49EED984F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7" t="42637" r="87102" b="31999"/>
          <a:stretch/>
        </p:blipFill>
        <p:spPr>
          <a:xfrm>
            <a:off x="9603428" y="882621"/>
            <a:ext cx="480060" cy="5260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2C861B7-80EC-49EA-AD5C-21D7B83C9F06}"/>
              </a:ext>
            </a:extLst>
          </p:cNvPr>
          <p:cNvGrpSpPr/>
          <p:nvPr/>
        </p:nvGrpSpPr>
        <p:grpSpPr>
          <a:xfrm>
            <a:off x="657096" y="4014818"/>
            <a:ext cx="4428220" cy="2073877"/>
            <a:chOff x="872986" y="1442310"/>
            <a:chExt cx="4428220" cy="20738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3D1CDED-F705-4B6B-AF4A-E3B380C47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986" y="1442310"/>
              <a:ext cx="4428220" cy="2073877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3DC059-578D-479F-87A5-046C119FC85B}"/>
                </a:ext>
              </a:extLst>
            </p:cNvPr>
            <p:cNvCxnSpPr/>
            <p:nvPr/>
          </p:nvCxnSpPr>
          <p:spPr>
            <a:xfrm>
              <a:off x="1611775" y="2565770"/>
              <a:ext cx="48006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DA7B2A-8E53-486E-A2BD-E0392B32AAE9}"/>
                </a:ext>
              </a:extLst>
            </p:cNvPr>
            <p:cNvCxnSpPr/>
            <p:nvPr/>
          </p:nvCxnSpPr>
          <p:spPr>
            <a:xfrm>
              <a:off x="4128352" y="2565770"/>
              <a:ext cx="48006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396B41-27BA-4625-A36E-9B583AF514DE}"/>
              </a:ext>
            </a:extLst>
          </p:cNvPr>
          <p:cNvGrpSpPr/>
          <p:nvPr/>
        </p:nvGrpSpPr>
        <p:grpSpPr>
          <a:xfrm>
            <a:off x="6831401" y="804037"/>
            <a:ext cx="2781300" cy="585531"/>
            <a:chOff x="5219700" y="1651000"/>
            <a:chExt cx="2781300" cy="58553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2C28CB3-6746-4459-8CF1-32C7762CB1B7}"/>
                </a:ext>
              </a:extLst>
            </p:cNvPr>
            <p:cNvGrpSpPr/>
            <p:nvPr/>
          </p:nvGrpSpPr>
          <p:grpSpPr>
            <a:xfrm>
              <a:off x="5219700" y="1651000"/>
              <a:ext cx="2781300" cy="585531"/>
              <a:chOff x="5219700" y="1651000"/>
              <a:chExt cx="2781300" cy="58553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A145BBD-D905-4703-9E9B-1CEC114B97E8}"/>
                  </a:ext>
                </a:extLst>
              </p:cNvPr>
              <p:cNvSpPr/>
              <p:nvPr/>
            </p:nvSpPr>
            <p:spPr>
              <a:xfrm>
                <a:off x="5755640" y="1656080"/>
                <a:ext cx="223520" cy="5232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44128A6-BFA6-43C7-92A5-B58313A759DE}"/>
                  </a:ext>
                </a:extLst>
              </p:cNvPr>
              <p:cNvCxnSpPr>
                <a:stCxn id="26" idx="0"/>
              </p:cNvCxnSpPr>
              <p:nvPr/>
            </p:nvCxnSpPr>
            <p:spPr>
              <a:xfrm>
                <a:off x="5867400" y="1656080"/>
                <a:ext cx="20269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AD119C5-1475-4C48-9E8C-9098021F1E43}"/>
                  </a:ext>
                </a:extLst>
              </p:cNvPr>
              <p:cNvCxnSpPr/>
              <p:nvPr/>
            </p:nvCxnSpPr>
            <p:spPr>
              <a:xfrm>
                <a:off x="5867400" y="2174220"/>
                <a:ext cx="20269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3262661-34A3-41F2-8E47-BD26DB308C48}"/>
                  </a:ext>
                </a:extLst>
              </p:cNvPr>
              <p:cNvSpPr/>
              <p:nvPr/>
            </p:nvSpPr>
            <p:spPr>
              <a:xfrm>
                <a:off x="7777480" y="1651000"/>
                <a:ext cx="223520" cy="5232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FFBED78-C5D2-44B3-923A-4C8B431F70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57" t="42637" r="87102" b="31999"/>
              <a:stretch/>
            </p:blipFill>
            <p:spPr>
              <a:xfrm>
                <a:off x="5219700" y="1710491"/>
                <a:ext cx="480060" cy="526040"/>
              </a:xfrm>
              <a:prstGeom prst="rect">
                <a:avLst/>
              </a:prstGeom>
            </p:spPr>
          </p:pic>
        </p:grp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CA49D85-FA37-4097-B894-304FAFD6AB93}"/>
                </a:ext>
              </a:extLst>
            </p:cNvPr>
            <p:cNvCxnSpPr/>
            <p:nvPr/>
          </p:nvCxnSpPr>
          <p:spPr>
            <a:xfrm>
              <a:off x="5867400" y="1923263"/>
              <a:ext cx="48006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9C5E223-5C51-4F1F-BC84-21A955EE7FC8}"/>
                </a:ext>
              </a:extLst>
            </p:cNvPr>
            <p:cNvCxnSpPr/>
            <p:nvPr/>
          </p:nvCxnSpPr>
          <p:spPr>
            <a:xfrm>
              <a:off x="7409180" y="1923263"/>
              <a:ext cx="48006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CBA8A746-9B47-41CE-B66A-E3CA1184D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7" t="42637" r="87102" b="31999"/>
          <a:stretch/>
        </p:blipFill>
        <p:spPr>
          <a:xfrm>
            <a:off x="1467966" y="3025517"/>
            <a:ext cx="480060" cy="5260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7BA1C9-7EE9-4CDB-AC81-AD157FE120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299" t="40666" r="860" b="33970"/>
          <a:stretch/>
        </p:blipFill>
        <p:spPr>
          <a:xfrm>
            <a:off x="3818393" y="1053064"/>
            <a:ext cx="480060" cy="526040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548CEE0-1300-4B0D-9C7A-7358C84C8D5C}"/>
              </a:ext>
            </a:extLst>
          </p:cNvPr>
          <p:cNvSpPr/>
          <p:nvPr/>
        </p:nvSpPr>
        <p:spPr>
          <a:xfrm>
            <a:off x="3287194" y="1448245"/>
            <a:ext cx="784042" cy="317971"/>
          </a:xfrm>
          <a:custGeom>
            <a:avLst/>
            <a:gdLst>
              <a:gd name="connsiteX0" fmla="*/ 4734 w 1307063"/>
              <a:gd name="connsiteY0" fmla="*/ 152591 h 530084"/>
              <a:gd name="connsiteX1" fmla="*/ 178906 w 1307063"/>
              <a:gd name="connsiteY1" fmla="*/ 511819 h 530084"/>
              <a:gd name="connsiteX2" fmla="*/ 646991 w 1307063"/>
              <a:gd name="connsiteY2" fmla="*/ 413848 h 530084"/>
              <a:gd name="connsiteX3" fmla="*/ 1125963 w 1307063"/>
              <a:gd name="connsiteY3" fmla="*/ 522705 h 530084"/>
              <a:gd name="connsiteX4" fmla="*/ 1300134 w 1307063"/>
              <a:gd name="connsiteY4" fmla="*/ 163477 h 530084"/>
              <a:gd name="connsiteX5" fmla="*/ 919134 w 1307063"/>
              <a:gd name="connsiteY5" fmla="*/ 191 h 530084"/>
              <a:gd name="connsiteX6" fmla="*/ 342191 w 1307063"/>
              <a:gd name="connsiteY6" fmla="*/ 130819 h 530084"/>
              <a:gd name="connsiteX7" fmla="*/ 4734 w 1307063"/>
              <a:gd name="connsiteY7" fmla="*/ 152591 h 53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7063" h="530084">
                <a:moveTo>
                  <a:pt x="4734" y="152591"/>
                </a:moveTo>
                <a:cubicBezTo>
                  <a:pt x="-22480" y="216091"/>
                  <a:pt x="71863" y="468276"/>
                  <a:pt x="178906" y="511819"/>
                </a:cubicBezTo>
                <a:cubicBezTo>
                  <a:pt x="285949" y="555362"/>
                  <a:pt x="489148" y="412034"/>
                  <a:pt x="646991" y="413848"/>
                </a:cubicBezTo>
                <a:cubicBezTo>
                  <a:pt x="804834" y="415662"/>
                  <a:pt x="1017106" y="564433"/>
                  <a:pt x="1125963" y="522705"/>
                </a:cubicBezTo>
                <a:cubicBezTo>
                  <a:pt x="1234820" y="480977"/>
                  <a:pt x="1334605" y="250563"/>
                  <a:pt x="1300134" y="163477"/>
                </a:cubicBezTo>
                <a:cubicBezTo>
                  <a:pt x="1265663" y="76391"/>
                  <a:pt x="1078791" y="5634"/>
                  <a:pt x="919134" y="191"/>
                </a:cubicBezTo>
                <a:cubicBezTo>
                  <a:pt x="759477" y="-5252"/>
                  <a:pt x="492777" y="107233"/>
                  <a:pt x="342191" y="130819"/>
                </a:cubicBezTo>
                <a:cubicBezTo>
                  <a:pt x="191605" y="154405"/>
                  <a:pt x="31948" y="89091"/>
                  <a:pt x="4734" y="15259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A23BC16-0827-42FE-BAE0-AF7D98B8BEC3}"/>
              </a:ext>
            </a:extLst>
          </p:cNvPr>
          <p:cNvCxnSpPr>
            <a:cxnSpLocks/>
          </p:cNvCxnSpPr>
          <p:nvPr/>
        </p:nvCxnSpPr>
        <p:spPr>
          <a:xfrm flipV="1">
            <a:off x="3672432" y="1140390"/>
            <a:ext cx="0" cy="46684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2B2D8B0-5841-4A02-8CA0-703787547152}"/>
              </a:ext>
            </a:extLst>
          </p:cNvPr>
          <p:cNvSpPr/>
          <p:nvPr/>
        </p:nvSpPr>
        <p:spPr>
          <a:xfrm>
            <a:off x="1454567" y="2586657"/>
            <a:ext cx="897040" cy="1071058"/>
          </a:xfrm>
          <a:custGeom>
            <a:avLst/>
            <a:gdLst>
              <a:gd name="connsiteX0" fmla="*/ 374233 w 897040"/>
              <a:gd name="connsiteY0" fmla="*/ 58572 h 1071058"/>
              <a:gd name="connsiteX1" fmla="*/ 4119 w 897040"/>
              <a:gd name="connsiteY1" fmla="*/ 25914 h 1071058"/>
              <a:gd name="connsiteX2" fmla="*/ 200062 w 897040"/>
              <a:gd name="connsiteY2" fmla="*/ 363372 h 1071058"/>
              <a:gd name="connsiteX3" fmla="*/ 570176 w 897040"/>
              <a:gd name="connsiteY3" fmla="*/ 733486 h 1071058"/>
              <a:gd name="connsiteX4" fmla="*/ 559290 w 897040"/>
              <a:gd name="connsiteY4" fmla="*/ 1070943 h 1071058"/>
              <a:gd name="connsiteX5" fmla="*/ 896747 w 897040"/>
              <a:gd name="connsiteY5" fmla="*/ 766143 h 1071058"/>
              <a:gd name="connsiteX6" fmla="*/ 613719 w 897040"/>
              <a:gd name="connsiteY6" fmla="*/ 341600 h 1071058"/>
              <a:gd name="connsiteX7" fmla="*/ 374233 w 897040"/>
              <a:gd name="connsiteY7" fmla="*/ 58572 h 107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7040" h="1071058">
                <a:moveTo>
                  <a:pt x="374233" y="58572"/>
                </a:moveTo>
                <a:cubicBezTo>
                  <a:pt x="272633" y="5958"/>
                  <a:pt x="33147" y="-24886"/>
                  <a:pt x="4119" y="25914"/>
                </a:cubicBezTo>
                <a:cubicBezTo>
                  <a:pt x="-24909" y="76714"/>
                  <a:pt x="105719" y="245443"/>
                  <a:pt x="200062" y="363372"/>
                </a:cubicBezTo>
                <a:cubicBezTo>
                  <a:pt x="294405" y="481301"/>
                  <a:pt x="510305" y="615558"/>
                  <a:pt x="570176" y="733486"/>
                </a:cubicBezTo>
                <a:cubicBezTo>
                  <a:pt x="630047" y="851415"/>
                  <a:pt x="504862" y="1065500"/>
                  <a:pt x="559290" y="1070943"/>
                </a:cubicBezTo>
                <a:cubicBezTo>
                  <a:pt x="613718" y="1076386"/>
                  <a:pt x="887676" y="887700"/>
                  <a:pt x="896747" y="766143"/>
                </a:cubicBezTo>
                <a:cubicBezTo>
                  <a:pt x="905818" y="644586"/>
                  <a:pt x="702619" y="457714"/>
                  <a:pt x="613719" y="341600"/>
                </a:cubicBezTo>
                <a:cubicBezTo>
                  <a:pt x="524819" y="225486"/>
                  <a:pt x="475833" y="111186"/>
                  <a:pt x="374233" y="5857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0651206-6561-4F17-AC72-3B860098C78D}"/>
              </a:ext>
            </a:extLst>
          </p:cNvPr>
          <p:cNvCxnSpPr>
            <a:cxnSpLocks/>
          </p:cNvCxnSpPr>
          <p:nvPr/>
        </p:nvCxnSpPr>
        <p:spPr>
          <a:xfrm flipV="1">
            <a:off x="1974377" y="2790029"/>
            <a:ext cx="367601" cy="23548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A827A6B-5ACC-4396-AFC8-ED654869CE36}"/>
              </a:ext>
            </a:extLst>
          </p:cNvPr>
          <p:cNvSpPr/>
          <p:nvPr/>
        </p:nvSpPr>
        <p:spPr>
          <a:xfrm>
            <a:off x="2350765" y="1493521"/>
            <a:ext cx="2411736" cy="2248468"/>
          </a:xfrm>
          <a:custGeom>
            <a:avLst/>
            <a:gdLst>
              <a:gd name="connsiteX0" fmla="*/ 0 w 2740419"/>
              <a:gd name="connsiteY0" fmla="*/ 2013858 h 2410382"/>
              <a:gd name="connsiteX1" fmla="*/ 457200 w 2740419"/>
              <a:gd name="connsiteY1" fmla="*/ 1611086 h 2410382"/>
              <a:gd name="connsiteX2" fmla="*/ 1480457 w 2740419"/>
              <a:gd name="connsiteY2" fmla="*/ 2405743 h 2410382"/>
              <a:gd name="connsiteX3" fmla="*/ 2732314 w 2740419"/>
              <a:gd name="connsiteY3" fmla="*/ 1175658 h 2410382"/>
              <a:gd name="connsiteX4" fmla="*/ 2024742 w 2740419"/>
              <a:gd name="connsiteY4" fmla="*/ 707572 h 2410382"/>
              <a:gd name="connsiteX5" fmla="*/ 2133600 w 2740419"/>
              <a:gd name="connsiteY5" fmla="*/ 228600 h 2410382"/>
              <a:gd name="connsiteX6" fmla="*/ 1883228 w 2740419"/>
              <a:gd name="connsiteY6" fmla="*/ 0 h 24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0419" h="2410382">
                <a:moveTo>
                  <a:pt x="0" y="2013858"/>
                </a:moveTo>
                <a:cubicBezTo>
                  <a:pt x="105228" y="1779815"/>
                  <a:pt x="210457" y="1545772"/>
                  <a:pt x="457200" y="1611086"/>
                </a:cubicBezTo>
                <a:cubicBezTo>
                  <a:pt x="703943" y="1676400"/>
                  <a:pt x="1101271" y="2478314"/>
                  <a:pt x="1480457" y="2405743"/>
                </a:cubicBezTo>
                <a:cubicBezTo>
                  <a:pt x="1859643" y="2333172"/>
                  <a:pt x="2641600" y="1458686"/>
                  <a:pt x="2732314" y="1175658"/>
                </a:cubicBezTo>
                <a:cubicBezTo>
                  <a:pt x="2823028" y="892629"/>
                  <a:pt x="2124528" y="865415"/>
                  <a:pt x="2024742" y="707572"/>
                </a:cubicBezTo>
                <a:cubicBezTo>
                  <a:pt x="1924956" y="549729"/>
                  <a:pt x="2157186" y="346529"/>
                  <a:pt x="2133600" y="228600"/>
                </a:cubicBezTo>
                <a:cubicBezTo>
                  <a:pt x="2110014" y="110671"/>
                  <a:pt x="1996621" y="55335"/>
                  <a:pt x="1883228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08D91FD-DC0C-413B-B363-048F563605BF}"/>
              </a:ext>
            </a:extLst>
          </p:cNvPr>
          <p:cNvSpPr/>
          <p:nvPr/>
        </p:nvSpPr>
        <p:spPr>
          <a:xfrm>
            <a:off x="1376914" y="1133049"/>
            <a:ext cx="1930558" cy="1741336"/>
          </a:xfrm>
          <a:custGeom>
            <a:avLst/>
            <a:gdLst>
              <a:gd name="connsiteX0" fmla="*/ 80030 w 1930558"/>
              <a:gd name="connsiteY0" fmla="*/ 1469943 h 1741336"/>
              <a:gd name="connsiteX1" fmla="*/ 232430 w 1930558"/>
              <a:gd name="connsiteY1" fmla="*/ 1165143 h 1741336"/>
              <a:gd name="connsiteX2" fmla="*/ 43454 w 1930558"/>
              <a:gd name="connsiteY2" fmla="*/ 378759 h 1741336"/>
              <a:gd name="connsiteX3" fmla="*/ 1207790 w 1930558"/>
              <a:gd name="connsiteY3" fmla="*/ 73959 h 1741336"/>
              <a:gd name="connsiteX4" fmla="*/ 1847870 w 1930558"/>
              <a:gd name="connsiteY4" fmla="*/ 1738167 h 1741336"/>
              <a:gd name="connsiteX5" fmla="*/ 1902734 w 1930558"/>
              <a:gd name="connsiteY5" fmla="*/ 409239 h 174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558" h="1741336">
                <a:moveTo>
                  <a:pt x="80030" y="1469943"/>
                </a:moveTo>
                <a:cubicBezTo>
                  <a:pt x="159278" y="1408475"/>
                  <a:pt x="238526" y="1347007"/>
                  <a:pt x="232430" y="1165143"/>
                </a:cubicBezTo>
                <a:cubicBezTo>
                  <a:pt x="226334" y="983279"/>
                  <a:pt x="-119106" y="560623"/>
                  <a:pt x="43454" y="378759"/>
                </a:cubicBezTo>
                <a:cubicBezTo>
                  <a:pt x="206014" y="196895"/>
                  <a:pt x="907054" y="-152609"/>
                  <a:pt x="1207790" y="73959"/>
                </a:cubicBezTo>
                <a:cubicBezTo>
                  <a:pt x="1508526" y="300527"/>
                  <a:pt x="1732046" y="1682287"/>
                  <a:pt x="1847870" y="1738167"/>
                </a:cubicBezTo>
                <a:cubicBezTo>
                  <a:pt x="1963694" y="1794047"/>
                  <a:pt x="1933214" y="1101643"/>
                  <a:pt x="1902734" y="40923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DDFEE72-8EFC-4F0A-8950-AD358411FCAF}"/>
              </a:ext>
            </a:extLst>
          </p:cNvPr>
          <p:cNvSpPr/>
          <p:nvPr/>
        </p:nvSpPr>
        <p:spPr>
          <a:xfrm>
            <a:off x="3547872" y="2694432"/>
            <a:ext cx="920496" cy="213389"/>
          </a:xfrm>
          <a:custGeom>
            <a:avLst/>
            <a:gdLst>
              <a:gd name="connsiteX0" fmla="*/ 0 w 920496"/>
              <a:gd name="connsiteY0" fmla="*/ 0 h 213389"/>
              <a:gd name="connsiteX1" fmla="*/ 469392 w 920496"/>
              <a:gd name="connsiteY1" fmla="*/ 213360 h 213389"/>
              <a:gd name="connsiteX2" fmla="*/ 920496 w 920496"/>
              <a:gd name="connsiteY2" fmla="*/ 12192 h 21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496" h="213389">
                <a:moveTo>
                  <a:pt x="0" y="0"/>
                </a:moveTo>
                <a:cubicBezTo>
                  <a:pt x="157988" y="105664"/>
                  <a:pt x="315976" y="211328"/>
                  <a:pt x="469392" y="213360"/>
                </a:cubicBezTo>
                <a:cubicBezTo>
                  <a:pt x="622808" y="215392"/>
                  <a:pt x="771652" y="113792"/>
                  <a:pt x="920496" y="12192"/>
                </a:cubicBezTo>
              </a:path>
            </a:pathLst>
          </a:cu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0D8F805-1C60-459C-937F-B7C16C0C953E}"/>
              </a:ext>
            </a:extLst>
          </p:cNvPr>
          <p:cNvSpPr/>
          <p:nvPr/>
        </p:nvSpPr>
        <p:spPr>
          <a:xfrm>
            <a:off x="3695699" y="2685959"/>
            <a:ext cx="602753" cy="131536"/>
          </a:xfrm>
          <a:custGeom>
            <a:avLst/>
            <a:gdLst>
              <a:gd name="connsiteX0" fmla="*/ 0 w 601980"/>
              <a:gd name="connsiteY0" fmla="*/ 99151 h 114391"/>
              <a:gd name="connsiteX1" fmla="*/ 289560 w 601980"/>
              <a:gd name="connsiteY1" fmla="*/ 91 h 114391"/>
              <a:gd name="connsiteX2" fmla="*/ 601980 w 601980"/>
              <a:gd name="connsiteY2" fmla="*/ 114391 h 11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980" h="114391">
                <a:moveTo>
                  <a:pt x="0" y="99151"/>
                </a:moveTo>
                <a:cubicBezTo>
                  <a:pt x="94615" y="48351"/>
                  <a:pt x="189230" y="-2449"/>
                  <a:pt x="289560" y="91"/>
                </a:cubicBezTo>
                <a:cubicBezTo>
                  <a:pt x="389890" y="2631"/>
                  <a:pt x="495935" y="58511"/>
                  <a:pt x="601980" y="11439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DBB6DB9-F4C6-4744-819E-168F7236FA0F}"/>
              </a:ext>
            </a:extLst>
          </p:cNvPr>
          <p:cNvGrpSpPr/>
          <p:nvPr/>
        </p:nvGrpSpPr>
        <p:grpSpPr>
          <a:xfrm>
            <a:off x="6849734" y="1889448"/>
            <a:ext cx="3213886" cy="585531"/>
            <a:chOff x="6838491" y="1948480"/>
            <a:chExt cx="3213886" cy="58553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C7EC868-2E2D-4D59-8670-285642E9A755}"/>
                </a:ext>
              </a:extLst>
            </p:cNvPr>
            <p:cNvGrpSpPr/>
            <p:nvPr/>
          </p:nvGrpSpPr>
          <p:grpSpPr>
            <a:xfrm>
              <a:off x="9572317" y="2003717"/>
              <a:ext cx="480060" cy="526040"/>
              <a:chOff x="9590319" y="2028352"/>
              <a:chExt cx="480060" cy="526040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E911A675-C2AB-41AB-82F2-C90336120B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57" t="42637" r="87102" b="31999"/>
              <a:stretch/>
            </p:blipFill>
            <p:spPr>
              <a:xfrm>
                <a:off x="9590319" y="2028352"/>
                <a:ext cx="480060" cy="526040"/>
              </a:xfrm>
              <a:prstGeom prst="rect">
                <a:avLst/>
              </a:prstGeom>
            </p:spPr>
          </p:pic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00926B4-4DEA-4A01-83A1-D44FC18CC7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8012" y="2088890"/>
                <a:ext cx="14313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C6BBF9A-822B-4408-8334-87B36F8F2A5F}"/>
                </a:ext>
              </a:extLst>
            </p:cNvPr>
            <p:cNvGrpSpPr/>
            <p:nvPr/>
          </p:nvGrpSpPr>
          <p:grpSpPr>
            <a:xfrm>
              <a:off x="6838491" y="1948480"/>
              <a:ext cx="2781300" cy="585531"/>
              <a:chOff x="5219700" y="1651000"/>
              <a:chExt cx="2781300" cy="585531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E25B06C-E137-46DF-8215-FD0A0638A0C7}"/>
                  </a:ext>
                </a:extLst>
              </p:cNvPr>
              <p:cNvGrpSpPr/>
              <p:nvPr/>
            </p:nvGrpSpPr>
            <p:grpSpPr>
              <a:xfrm>
                <a:off x="5219700" y="1651000"/>
                <a:ext cx="2781300" cy="585531"/>
                <a:chOff x="5219700" y="1651000"/>
                <a:chExt cx="2781300" cy="585531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D4AB20E-AD2A-4D98-B1AD-EE1B9B21EEC5}"/>
                    </a:ext>
                  </a:extLst>
                </p:cNvPr>
                <p:cNvSpPr/>
                <p:nvPr/>
              </p:nvSpPr>
              <p:spPr>
                <a:xfrm>
                  <a:off x="5755640" y="1656080"/>
                  <a:ext cx="223520" cy="5232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C7A27D1B-971D-4824-9D12-DAAEB1CF096B}"/>
                    </a:ext>
                  </a:extLst>
                </p:cNvPr>
                <p:cNvCxnSpPr>
                  <a:stCxn id="88" idx="0"/>
                </p:cNvCxnSpPr>
                <p:nvPr/>
              </p:nvCxnSpPr>
              <p:spPr>
                <a:xfrm>
                  <a:off x="5867400" y="1656080"/>
                  <a:ext cx="20269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FA545E12-68BE-4CC9-9AB5-D56DAF02685A}"/>
                    </a:ext>
                  </a:extLst>
                </p:cNvPr>
                <p:cNvCxnSpPr/>
                <p:nvPr/>
              </p:nvCxnSpPr>
              <p:spPr>
                <a:xfrm>
                  <a:off x="5867400" y="2174220"/>
                  <a:ext cx="20269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D811A2C6-82BA-4EDF-80F8-D665B0493C91}"/>
                    </a:ext>
                  </a:extLst>
                </p:cNvPr>
                <p:cNvSpPr/>
                <p:nvPr/>
              </p:nvSpPr>
              <p:spPr>
                <a:xfrm>
                  <a:off x="7777480" y="1651000"/>
                  <a:ext cx="223520" cy="5232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C0B8AD70-A3D5-4553-A9EF-EB612CAA87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057" t="42637" r="87102" b="31999"/>
                <a:stretch/>
              </p:blipFill>
              <p:spPr>
                <a:xfrm>
                  <a:off x="5219700" y="1710491"/>
                  <a:ext cx="480060" cy="526040"/>
                </a:xfrm>
                <a:prstGeom prst="rect">
                  <a:avLst/>
                </a:prstGeom>
              </p:spPr>
            </p:pic>
          </p:grp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12DE6ED2-A9D7-4B43-A24A-DC7B5816CE68}"/>
                  </a:ext>
                </a:extLst>
              </p:cNvPr>
              <p:cNvCxnSpPr/>
              <p:nvPr/>
            </p:nvCxnSpPr>
            <p:spPr>
              <a:xfrm>
                <a:off x="5867400" y="1923263"/>
                <a:ext cx="480060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C04603F7-2ACA-439E-B4CE-D9580BA370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93499" y="1899828"/>
                <a:ext cx="583763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DB268FA-D177-44A6-88FF-FC6301349102}"/>
              </a:ext>
            </a:extLst>
          </p:cNvPr>
          <p:cNvGrpSpPr/>
          <p:nvPr/>
        </p:nvGrpSpPr>
        <p:grpSpPr>
          <a:xfrm>
            <a:off x="6849734" y="2790029"/>
            <a:ext cx="1917170" cy="1864004"/>
            <a:chOff x="7479101" y="2851474"/>
            <a:chExt cx="1917170" cy="1864004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950007CA-D151-4E7D-9B4D-27B2C7483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885" r="50951" b="46056"/>
            <a:stretch/>
          </p:blipFill>
          <p:spPr>
            <a:xfrm>
              <a:off x="7636186" y="2851474"/>
              <a:ext cx="1760085" cy="1864004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6AA886A6-942A-4B3E-AEB6-66EAD7C0F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57" t="42637" r="87102" b="31999"/>
            <a:stretch/>
          </p:blipFill>
          <p:spPr>
            <a:xfrm>
              <a:off x="7479101" y="2989897"/>
              <a:ext cx="480060" cy="526040"/>
            </a:xfrm>
            <a:prstGeom prst="rect">
              <a:avLst/>
            </a:prstGeom>
          </p:spPr>
        </p:pic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B5328E2-093F-4F0C-9436-A99B75767820}"/>
                </a:ext>
              </a:extLst>
            </p:cNvPr>
            <p:cNvCxnSpPr/>
            <p:nvPr/>
          </p:nvCxnSpPr>
          <p:spPr>
            <a:xfrm>
              <a:off x="8128448" y="3200457"/>
              <a:ext cx="48006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24CE6BD-80C8-4F89-8A01-9FEA336D0150}"/>
                </a:ext>
              </a:extLst>
            </p:cNvPr>
            <p:cNvCxnSpPr/>
            <p:nvPr/>
          </p:nvCxnSpPr>
          <p:spPr>
            <a:xfrm>
              <a:off x="8128448" y="4343457"/>
              <a:ext cx="48006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C2C3C87-5A0C-4B77-996E-0CB9DC84590D}"/>
                </a:ext>
              </a:extLst>
            </p:cNvPr>
            <p:cNvGrpSpPr/>
            <p:nvPr/>
          </p:nvGrpSpPr>
          <p:grpSpPr>
            <a:xfrm>
              <a:off x="7486191" y="4137568"/>
              <a:ext cx="480060" cy="526040"/>
              <a:chOff x="9590319" y="2028352"/>
              <a:chExt cx="480060" cy="526040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C266EE47-3F5E-439A-96BD-C46950B7B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57" t="42637" r="87102" b="31999"/>
              <a:stretch/>
            </p:blipFill>
            <p:spPr>
              <a:xfrm>
                <a:off x="9590319" y="2028352"/>
                <a:ext cx="480060" cy="526040"/>
              </a:xfrm>
              <a:prstGeom prst="rect">
                <a:avLst/>
              </a:prstGeom>
            </p:spPr>
          </p:pic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3AD020BB-2884-40BC-9BCC-FDDB107140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8012" y="2088890"/>
                <a:ext cx="143137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05B8854-B1D2-481C-A93A-18438E0BEFDE}"/>
              </a:ext>
            </a:extLst>
          </p:cNvPr>
          <p:cNvSpPr/>
          <p:nvPr/>
        </p:nvSpPr>
        <p:spPr>
          <a:xfrm>
            <a:off x="6616317" y="1547084"/>
            <a:ext cx="3838775" cy="121395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EB00C8D-719E-4D86-A80D-4BC92FECD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67" t="15556" r="43818" b="64385"/>
          <a:stretch/>
        </p:blipFill>
        <p:spPr>
          <a:xfrm>
            <a:off x="1994724" y="1551426"/>
            <a:ext cx="518790" cy="416007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3DF0C7BC-6238-46DF-ACE9-5BA334204F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37" t="81314" r="12845" b="3809"/>
          <a:stretch/>
        </p:blipFill>
        <p:spPr>
          <a:xfrm>
            <a:off x="6999531" y="5396729"/>
            <a:ext cx="544341" cy="597743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5DCC9018-BCA8-446A-A4C7-DB65DB5BB2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49" t="83624" r="12845" b="3810"/>
          <a:stretch/>
        </p:blipFill>
        <p:spPr>
          <a:xfrm>
            <a:off x="8731443" y="3454492"/>
            <a:ext cx="1255072" cy="441940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97DC6A79-9EF3-4246-AB4E-B2C0BE42CED6}"/>
              </a:ext>
            </a:extLst>
          </p:cNvPr>
          <p:cNvSpPr/>
          <p:nvPr/>
        </p:nvSpPr>
        <p:spPr>
          <a:xfrm>
            <a:off x="7477925" y="5049303"/>
            <a:ext cx="1248339" cy="12483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A1599F1A-377C-4EAA-8E8B-FF98C24A34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37" t="81314" r="12845" b="3809"/>
          <a:stretch/>
        </p:blipFill>
        <p:spPr>
          <a:xfrm>
            <a:off x="8792390" y="5374600"/>
            <a:ext cx="544341" cy="5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6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50" grpId="0" animBg="1"/>
      <p:bldP spid="51" grpId="0" animBg="1"/>
      <p:bldP spid="113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9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10399" y="306783"/>
            <a:ext cx="1093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Category of </a:t>
            </a:r>
            <a:r>
              <a:rPr lang="en-US" sz="2800" b="1" dirty="0" err="1">
                <a:latin typeface="+mj-lt"/>
              </a:rPr>
              <a:t>Cobordisms</a:t>
            </a:r>
            <a:endParaRPr lang="en-US" sz="2800" b="1" dirty="0"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8067644-2F6F-4C16-89EF-FE811FCE4F68}"/>
              </a:ext>
            </a:extLst>
          </p:cNvPr>
          <p:cNvGrpSpPr/>
          <p:nvPr/>
        </p:nvGrpSpPr>
        <p:grpSpPr>
          <a:xfrm>
            <a:off x="6959155" y="3860182"/>
            <a:ext cx="3051951" cy="2667000"/>
            <a:chOff x="1146593" y="2230455"/>
            <a:chExt cx="3051951" cy="26670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8839753-E986-4966-8AA7-15B41FDDC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969" y="2230455"/>
              <a:ext cx="2695575" cy="2667000"/>
            </a:xfrm>
            <a:prstGeom prst="rect">
              <a:avLst/>
            </a:prstGeom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3428500-9A5D-43D4-AAC5-38319FB62546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51" y="2845498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7335648-896B-451E-9FC5-FEA5D926EB68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51" y="4281149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DCB726A-43CB-4A62-A073-13CA7448C765}"/>
                </a:ext>
              </a:extLst>
            </p:cNvPr>
            <p:cNvCxnSpPr>
              <a:cxnSpLocks/>
            </p:cNvCxnSpPr>
            <p:nvPr/>
          </p:nvCxnSpPr>
          <p:spPr>
            <a:xfrm>
              <a:off x="3353436" y="3563955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841B7F2-3982-407C-AEA6-5A34DE6C0FD5}"/>
                    </a:ext>
                  </a:extLst>
                </p:cNvPr>
                <p:cNvSpPr txBox="1"/>
                <p:nvPr/>
              </p:nvSpPr>
              <p:spPr>
                <a:xfrm>
                  <a:off x="1146593" y="2522332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841B7F2-3982-407C-AEA6-5A34DE6C0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593" y="2522332"/>
                  <a:ext cx="616786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ABED3EB-12A0-478D-9E8D-2C12DC4C2E98}"/>
                    </a:ext>
                  </a:extLst>
                </p:cNvPr>
                <p:cNvSpPr txBox="1"/>
                <p:nvPr/>
              </p:nvSpPr>
              <p:spPr>
                <a:xfrm>
                  <a:off x="1161847" y="3978743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ABED3EB-12A0-478D-9E8D-2C12DC4C2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847" y="3978743"/>
                  <a:ext cx="616786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CACAC1-DE18-4795-8A19-12AE9D562C65}"/>
              </a:ext>
            </a:extLst>
          </p:cNvPr>
          <p:cNvGrpSpPr/>
          <p:nvPr/>
        </p:nvGrpSpPr>
        <p:grpSpPr>
          <a:xfrm>
            <a:off x="7060565" y="386231"/>
            <a:ext cx="3438402" cy="3352891"/>
            <a:chOff x="7060565" y="386231"/>
            <a:chExt cx="3438402" cy="33528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C7AB22A-C5D2-4CDE-AAE6-0A5664EDF730}"/>
                </a:ext>
              </a:extLst>
            </p:cNvPr>
            <p:cNvGrpSpPr/>
            <p:nvPr/>
          </p:nvGrpSpPr>
          <p:grpSpPr>
            <a:xfrm>
              <a:off x="7060565" y="511988"/>
              <a:ext cx="3438402" cy="3227134"/>
              <a:chOff x="6826885" y="674567"/>
              <a:chExt cx="3438402" cy="3227134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06BBC53F-99D4-4655-BB6E-04851F1A75A3}"/>
                  </a:ext>
                </a:extLst>
              </p:cNvPr>
              <p:cNvSpPr/>
              <p:nvPr/>
            </p:nvSpPr>
            <p:spPr>
              <a:xfrm>
                <a:off x="7135049" y="1101219"/>
                <a:ext cx="687326" cy="829249"/>
              </a:xfrm>
              <a:custGeom>
                <a:avLst/>
                <a:gdLst>
                  <a:gd name="connsiteX0" fmla="*/ 403286 w 687326"/>
                  <a:gd name="connsiteY0" fmla="*/ 974 h 829249"/>
                  <a:gd name="connsiteX1" fmla="*/ 515 w 687326"/>
                  <a:gd name="connsiteY1" fmla="*/ 360202 h 829249"/>
                  <a:gd name="connsiteX2" fmla="*/ 327086 w 687326"/>
                  <a:gd name="connsiteY2" fmla="*/ 828288 h 829249"/>
                  <a:gd name="connsiteX3" fmla="*/ 686315 w 687326"/>
                  <a:gd name="connsiteY3" fmla="*/ 469060 h 829249"/>
                  <a:gd name="connsiteX4" fmla="*/ 403286 w 687326"/>
                  <a:gd name="connsiteY4" fmla="*/ 974 h 82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326" h="829249">
                    <a:moveTo>
                      <a:pt x="403286" y="974"/>
                    </a:moveTo>
                    <a:cubicBezTo>
                      <a:pt x="288986" y="-17169"/>
                      <a:pt x="13215" y="222316"/>
                      <a:pt x="515" y="360202"/>
                    </a:cubicBezTo>
                    <a:cubicBezTo>
                      <a:pt x="-12185" y="498088"/>
                      <a:pt x="212786" y="810145"/>
                      <a:pt x="327086" y="828288"/>
                    </a:cubicBezTo>
                    <a:cubicBezTo>
                      <a:pt x="441386" y="846431"/>
                      <a:pt x="669986" y="603317"/>
                      <a:pt x="686315" y="469060"/>
                    </a:cubicBezTo>
                    <a:cubicBezTo>
                      <a:pt x="702644" y="334803"/>
                      <a:pt x="517586" y="19117"/>
                      <a:pt x="403286" y="974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8111152-C5DF-4580-A191-3A4AD104F778}"/>
                  </a:ext>
                </a:extLst>
              </p:cNvPr>
              <p:cNvSpPr/>
              <p:nvPr/>
            </p:nvSpPr>
            <p:spPr>
              <a:xfrm>
                <a:off x="8630992" y="2161880"/>
                <a:ext cx="863155" cy="1557633"/>
              </a:xfrm>
              <a:custGeom>
                <a:avLst/>
                <a:gdLst>
                  <a:gd name="connsiteX0" fmla="*/ 590461 w 863155"/>
                  <a:gd name="connsiteY0" fmla="*/ 44449 h 1557633"/>
                  <a:gd name="connsiteX1" fmla="*/ 78833 w 863155"/>
                  <a:gd name="connsiteY1" fmla="*/ 109764 h 1557633"/>
                  <a:gd name="connsiteX2" fmla="*/ 46176 w 863155"/>
                  <a:gd name="connsiteY2" fmla="*/ 762907 h 1557633"/>
                  <a:gd name="connsiteX3" fmla="*/ 514261 w 863155"/>
                  <a:gd name="connsiteY3" fmla="*/ 1557564 h 1557633"/>
                  <a:gd name="connsiteX4" fmla="*/ 481604 w 863155"/>
                  <a:gd name="connsiteY4" fmla="*/ 719364 h 1557633"/>
                  <a:gd name="connsiteX5" fmla="*/ 862604 w 863155"/>
                  <a:gd name="connsiteY5" fmla="*/ 566964 h 1557633"/>
                  <a:gd name="connsiteX6" fmla="*/ 590461 w 863155"/>
                  <a:gd name="connsiteY6" fmla="*/ 44449 h 155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155" h="1557633">
                    <a:moveTo>
                      <a:pt x="590461" y="44449"/>
                    </a:moveTo>
                    <a:cubicBezTo>
                      <a:pt x="459833" y="-31751"/>
                      <a:pt x="169547" y="-9979"/>
                      <a:pt x="78833" y="109764"/>
                    </a:cubicBezTo>
                    <a:cubicBezTo>
                      <a:pt x="-11881" y="229507"/>
                      <a:pt x="-26395" y="521607"/>
                      <a:pt x="46176" y="762907"/>
                    </a:cubicBezTo>
                    <a:cubicBezTo>
                      <a:pt x="118747" y="1004207"/>
                      <a:pt x="441690" y="1564821"/>
                      <a:pt x="514261" y="1557564"/>
                    </a:cubicBezTo>
                    <a:cubicBezTo>
                      <a:pt x="586832" y="1550307"/>
                      <a:pt x="423547" y="884464"/>
                      <a:pt x="481604" y="719364"/>
                    </a:cubicBezTo>
                    <a:cubicBezTo>
                      <a:pt x="539661" y="554264"/>
                      <a:pt x="851718" y="679450"/>
                      <a:pt x="862604" y="566964"/>
                    </a:cubicBezTo>
                    <a:cubicBezTo>
                      <a:pt x="873490" y="454478"/>
                      <a:pt x="721089" y="120649"/>
                      <a:pt x="590461" y="44449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51A9C2F-806A-4F7A-B0AF-5BD6EAD2D06E}"/>
                  </a:ext>
                </a:extLst>
              </p:cNvPr>
              <p:cNvSpPr/>
              <p:nvPr/>
            </p:nvSpPr>
            <p:spPr>
              <a:xfrm>
                <a:off x="8532210" y="674567"/>
                <a:ext cx="1733077" cy="904383"/>
              </a:xfrm>
              <a:custGeom>
                <a:avLst/>
                <a:gdLst>
                  <a:gd name="connsiteX0" fmla="*/ 557361 w 1733077"/>
                  <a:gd name="connsiteY0" fmla="*/ 347 h 904383"/>
                  <a:gd name="connsiteX1" fmla="*/ 2190 w 1733077"/>
                  <a:gd name="connsiteY1" fmla="*/ 250719 h 904383"/>
                  <a:gd name="connsiteX2" fmla="*/ 785961 w 1733077"/>
                  <a:gd name="connsiteY2" fmla="*/ 903862 h 904383"/>
                  <a:gd name="connsiteX3" fmla="*/ 1733019 w 1733077"/>
                  <a:gd name="connsiteY3" fmla="*/ 359576 h 904383"/>
                  <a:gd name="connsiteX4" fmla="*/ 742419 w 1733077"/>
                  <a:gd name="connsiteY4" fmla="*/ 294262 h 904383"/>
                  <a:gd name="connsiteX5" fmla="*/ 557361 w 1733077"/>
                  <a:gd name="connsiteY5" fmla="*/ 347 h 90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3077" h="904383">
                    <a:moveTo>
                      <a:pt x="557361" y="347"/>
                    </a:moveTo>
                    <a:cubicBezTo>
                      <a:pt x="433989" y="-6910"/>
                      <a:pt x="-35910" y="100133"/>
                      <a:pt x="2190" y="250719"/>
                    </a:cubicBezTo>
                    <a:cubicBezTo>
                      <a:pt x="40290" y="401305"/>
                      <a:pt x="497490" y="885719"/>
                      <a:pt x="785961" y="903862"/>
                    </a:cubicBezTo>
                    <a:cubicBezTo>
                      <a:pt x="1074432" y="922005"/>
                      <a:pt x="1740276" y="461176"/>
                      <a:pt x="1733019" y="359576"/>
                    </a:cubicBezTo>
                    <a:cubicBezTo>
                      <a:pt x="1725762" y="257976"/>
                      <a:pt x="943805" y="352319"/>
                      <a:pt x="742419" y="294262"/>
                    </a:cubicBezTo>
                    <a:cubicBezTo>
                      <a:pt x="541033" y="236205"/>
                      <a:pt x="680733" y="7604"/>
                      <a:pt x="557361" y="34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2E02B75-3861-4831-BB69-2A91434EA57D}"/>
                  </a:ext>
                </a:extLst>
              </p:cNvPr>
              <p:cNvSpPr/>
              <p:nvPr/>
            </p:nvSpPr>
            <p:spPr>
              <a:xfrm>
                <a:off x="7510272" y="877824"/>
                <a:ext cx="1024128" cy="287611"/>
              </a:xfrm>
              <a:custGeom>
                <a:avLst/>
                <a:gdLst>
                  <a:gd name="connsiteX0" fmla="*/ 0 w 1024128"/>
                  <a:gd name="connsiteY0" fmla="*/ 219456 h 287611"/>
                  <a:gd name="connsiteX1" fmla="*/ 743712 w 1024128"/>
                  <a:gd name="connsiteY1" fmla="*/ 274320 h 287611"/>
                  <a:gd name="connsiteX2" fmla="*/ 1024128 w 1024128"/>
                  <a:gd name="connsiteY2" fmla="*/ 0 h 28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4128" h="287611">
                    <a:moveTo>
                      <a:pt x="0" y="219456"/>
                    </a:moveTo>
                    <a:cubicBezTo>
                      <a:pt x="286512" y="265176"/>
                      <a:pt x="573024" y="310896"/>
                      <a:pt x="743712" y="274320"/>
                    </a:cubicBezTo>
                    <a:cubicBezTo>
                      <a:pt x="914400" y="237744"/>
                      <a:pt x="969264" y="118872"/>
                      <a:pt x="1024128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6A5CEF7-297A-4ECD-87E5-33871A9F937E}"/>
                  </a:ext>
                </a:extLst>
              </p:cNvPr>
              <p:cNvSpPr/>
              <p:nvPr/>
            </p:nvSpPr>
            <p:spPr>
              <a:xfrm>
                <a:off x="6826885" y="1938528"/>
                <a:ext cx="1908683" cy="1963173"/>
              </a:xfrm>
              <a:custGeom>
                <a:avLst/>
                <a:gdLst>
                  <a:gd name="connsiteX0" fmla="*/ 652907 w 1908683"/>
                  <a:gd name="connsiteY0" fmla="*/ 0 h 1963173"/>
                  <a:gd name="connsiteX1" fmla="*/ 963803 w 1908683"/>
                  <a:gd name="connsiteY1" fmla="*/ 310896 h 1963173"/>
                  <a:gd name="connsiteX2" fmla="*/ 635 w 1908683"/>
                  <a:gd name="connsiteY2" fmla="*/ 1194816 h 1963173"/>
                  <a:gd name="connsiteX3" fmla="*/ 823595 w 1908683"/>
                  <a:gd name="connsiteY3" fmla="*/ 1956816 h 1963173"/>
                  <a:gd name="connsiteX4" fmla="*/ 1311275 w 1908683"/>
                  <a:gd name="connsiteY4" fmla="*/ 762000 h 1963173"/>
                  <a:gd name="connsiteX5" fmla="*/ 1908683 w 1908683"/>
                  <a:gd name="connsiteY5" fmla="*/ 1146048 h 196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8683" h="1963173">
                    <a:moveTo>
                      <a:pt x="652907" y="0"/>
                    </a:moveTo>
                    <a:cubicBezTo>
                      <a:pt x="862711" y="55880"/>
                      <a:pt x="1072515" y="111760"/>
                      <a:pt x="963803" y="310896"/>
                    </a:cubicBezTo>
                    <a:cubicBezTo>
                      <a:pt x="855091" y="510032"/>
                      <a:pt x="24003" y="920496"/>
                      <a:pt x="635" y="1194816"/>
                    </a:cubicBezTo>
                    <a:cubicBezTo>
                      <a:pt x="-22733" y="1469136"/>
                      <a:pt x="605155" y="2028952"/>
                      <a:pt x="823595" y="1956816"/>
                    </a:cubicBezTo>
                    <a:cubicBezTo>
                      <a:pt x="1042035" y="1884680"/>
                      <a:pt x="1130427" y="897128"/>
                      <a:pt x="1311275" y="762000"/>
                    </a:cubicBezTo>
                    <a:cubicBezTo>
                      <a:pt x="1492123" y="626872"/>
                      <a:pt x="1700403" y="886460"/>
                      <a:pt x="1908683" y="114604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250CFF7-F375-445B-BFE1-8732CB764AE8}"/>
                  </a:ext>
                </a:extLst>
              </p:cNvPr>
              <p:cNvSpPr/>
              <p:nvPr/>
            </p:nvSpPr>
            <p:spPr>
              <a:xfrm>
                <a:off x="8753414" y="1542288"/>
                <a:ext cx="768538" cy="652272"/>
              </a:xfrm>
              <a:custGeom>
                <a:avLst/>
                <a:gdLst>
                  <a:gd name="connsiteX0" fmla="*/ 768538 w 768538"/>
                  <a:gd name="connsiteY0" fmla="*/ 0 h 652272"/>
                  <a:gd name="connsiteX1" fmla="*/ 6538 w 768538"/>
                  <a:gd name="connsiteY1" fmla="*/ 353568 h 652272"/>
                  <a:gd name="connsiteX2" fmla="*/ 463738 w 768538"/>
                  <a:gd name="connsiteY2" fmla="*/ 652272 h 65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8538" h="652272">
                    <a:moveTo>
                      <a:pt x="768538" y="0"/>
                    </a:moveTo>
                    <a:cubicBezTo>
                      <a:pt x="412938" y="122428"/>
                      <a:pt x="57338" y="244856"/>
                      <a:pt x="6538" y="353568"/>
                    </a:cubicBezTo>
                    <a:cubicBezTo>
                      <a:pt x="-44262" y="462280"/>
                      <a:pt x="209738" y="557276"/>
                      <a:pt x="463738" y="65227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4189BA1-7826-49A0-B09E-2769E351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57" t="42637" r="87102" b="31999"/>
            <a:stretch/>
          </p:blipFill>
          <p:spPr>
            <a:xfrm>
              <a:off x="7964772" y="386231"/>
              <a:ext cx="480060" cy="52604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F3B7D2C-A0BC-42F9-BD7E-FCC990699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467" t="15556" r="43818" b="64385"/>
            <a:stretch/>
          </p:blipFill>
          <p:spPr>
            <a:xfrm>
              <a:off x="8255336" y="1740798"/>
              <a:ext cx="518790" cy="41600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445E797-0C16-45A0-8D47-64BB80B0B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8299" t="40666" r="860" b="33970"/>
            <a:stretch/>
          </p:blipFill>
          <p:spPr>
            <a:xfrm>
              <a:off x="9501700" y="2778117"/>
              <a:ext cx="480060" cy="526040"/>
            </a:xfrm>
            <a:prstGeom prst="rect">
              <a:avLst/>
            </a:prstGeom>
          </p:spPr>
        </p:pic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6E9476F-4571-4A63-B906-421999E3A61B}"/>
                </a:ext>
              </a:extLst>
            </p:cNvPr>
            <p:cNvCxnSpPr>
              <a:cxnSpLocks/>
            </p:cNvCxnSpPr>
            <p:nvPr/>
          </p:nvCxnSpPr>
          <p:spPr>
            <a:xfrm>
              <a:off x="7707313" y="1379709"/>
              <a:ext cx="348742" cy="20948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7A6A29F-8D20-464D-B354-9ED9B62448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7094" y="993587"/>
              <a:ext cx="405894" cy="37857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B16EF7C-DDD1-40D5-924C-079285D3B522}"/>
                </a:ext>
              </a:extLst>
            </p:cNvPr>
            <p:cNvCxnSpPr>
              <a:cxnSpLocks/>
            </p:cNvCxnSpPr>
            <p:nvPr/>
          </p:nvCxnSpPr>
          <p:spPr>
            <a:xfrm>
              <a:off x="8949755" y="2262738"/>
              <a:ext cx="347345" cy="31894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08D7F6B-1DD9-4909-8343-35988BA5480D}"/>
                  </a:ext>
                </a:extLst>
              </p:cNvPr>
              <p:cNvSpPr txBox="1"/>
              <p:nvPr/>
            </p:nvSpPr>
            <p:spPr>
              <a:xfrm>
                <a:off x="9761187" y="4939286"/>
                <a:ext cx="6167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08D7F6B-1DD9-4909-8343-35988BA54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187" y="4939286"/>
                <a:ext cx="61678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39E12C1-D062-4B9F-A095-22CA2011A8EF}"/>
              </a:ext>
            </a:extLst>
          </p:cNvPr>
          <p:cNvGrpSpPr/>
          <p:nvPr/>
        </p:nvGrpSpPr>
        <p:grpSpPr>
          <a:xfrm>
            <a:off x="896554" y="1284426"/>
            <a:ext cx="4492462" cy="1463040"/>
            <a:chOff x="896554" y="1284426"/>
            <a:chExt cx="4492462" cy="14630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0AA2F09-4DF3-4F2D-82C8-2C5FE7F845CE}"/>
                </a:ext>
              </a:extLst>
            </p:cNvPr>
            <p:cNvSpPr/>
            <p:nvPr/>
          </p:nvSpPr>
          <p:spPr>
            <a:xfrm>
              <a:off x="896554" y="1284426"/>
              <a:ext cx="1463040" cy="14630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object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1919386-D67F-4C89-B582-475E86E16DE0}"/>
                </a:ext>
              </a:extLst>
            </p:cNvPr>
            <p:cNvSpPr/>
            <p:nvPr/>
          </p:nvSpPr>
          <p:spPr>
            <a:xfrm>
              <a:off x="3925976" y="1284426"/>
              <a:ext cx="1463040" cy="14630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object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E9CDB65-FCE7-48F5-A45D-0B0A96CAEB30}"/>
                </a:ext>
              </a:extLst>
            </p:cNvPr>
            <p:cNvCxnSpPr/>
            <p:nvPr/>
          </p:nvCxnSpPr>
          <p:spPr>
            <a:xfrm>
              <a:off x="2550160" y="1990075"/>
              <a:ext cx="1168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8B3900-773B-4F24-88CE-FE9DF3D26EB3}"/>
                </a:ext>
              </a:extLst>
            </p:cNvPr>
            <p:cNvSpPr txBox="1"/>
            <p:nvPr/>
          </p:nvSpPr>
          <p:spPr>
            <a:xfrm>
              <a:off x="2480176" y="1644136"/>
              <a:ext cx="158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morphism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C0F2CF6-E8E6-493E-89D9-FAAFFA899ADA}"/>
              </a:ext>
            </a:extLst>
          </p:cNvPr>
          <p:cNvGrpSpPr/>
          <p:nvPr/>
        </p:nvGrpSpPr>
        <p:grpSpPr>
          <a:xfrm>
            <a:off x="896554" y="3985369"/>
            <a:ext cx="3941008" cy="1463040"/>
            <a:chOff x="896554" y="1284426"/>
            <a:chExt cx="3941008" cy="14630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B9AEE9E-110A-4E90-B773-199B7EAAC73F}"/>
                    </a:ext>
                  </a:extLst>
                </p:cNvPr>
                <p:cNvSpPr/>
                <p:nvPr/>
              </p:nvSpPr>
              <p:spPr>
                <a:xfrm>
                  <a:off x="896554" y="1284426"/>
                  <a:ext cx="1463040" cy="146304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Disjoint union of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20212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B9AEE9E-110A-4E90-B773-199B7EAAC7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554" y="1284426"/>
                  <a:ext cx="1463040" cy="146304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42D5C66-304F-4AF9-ADBD-699DB92F059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160" y="1990075"/>
              <a:ext cx="20905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89A6BB-C19F-4DFB-97CD-4AC75CC92C0B}"/>
                </a:ext>
              </a:extLst>
            </p:cNvPr>
            <p:cNvSpPr txBox="1"/>
            <p:nvPr/>
          </p:nvSpPr>
          <p:spPr>
            <a:xfrm>
              <a:off x="2429349" y="1409039"/>
              <a:ext cx="2408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Diffeomorphism classes of</a:t>
              </a:r>
            </a:p>
            <a:p>
              <a:r>
                <a:rPr lang="en-US" dirty="0"/>
                <a:t>orientable</a:t>
              </a:r>
            </a:p>
            <a:p>
              <a:r>
                <a:rPr lang="en-US" dirty="0"/>
                <a:t>2-manifolds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9AFED6F-0D93-42A3-9E9E-377FDD53E18E}"/>
                  </a:ext>
                </a:extLst>
              </p:cNvPr>
              <p:cNvSpPr/>
              <p:nvPr/>
            </p:nvSpPr>
            <p:spPr>
              <a:xfrm>
                <a:off x="4795612" y="3982891"/>
                <a:ext cx="1463040" cy="14630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Disjoint union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𝕊</m:t>
                        </m:r>
                      </m:e>
                      <m:sup>
                        <m:r>
                          <a:rPr lang="en-US" i="1" dirty="0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9AFED6F-0D93-42A3-9E9E-377FDD53E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12" y="3982891"/>
                <a:ext cx="1463040" cy="146304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652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9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10399" y="306783"/>
            <a:ext cx="1093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Category of </a:t>
            </a:r>
            <a:r>
              <a:rPr lang="en-US" sz="2800" b="1" dirty="0" err="1">
                <a:latin typeface="+mj-lt"/>
              </a:rPr>
              <a:t>Cobordisms</a:t>
            </a:r>
            <a:endParaRPr lang="en-US" sz="2800" b="1" dirty="0">
              <a:latin typeface="+mj-lt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11161D4-DD20-4538-8DB9-10C1CA7385C8}"/>
              </a:ext>
            </a:extLst>
          </p:cNvPr>
          <p:cNvGrpSpPr/>
          <p:nvPr/>
        </p:nvGrpSpPr>
        <p:grpSpPr>
          <a:xfrm>
            <a:off x="5581466" y="5021619"/>
            <a:ext cx="2066025" cy="646332"/>
            <a:chOff x="5755640" y="1651000"/>
            <a:chExt cx="1688732" cy="528300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F34BEE0-6680-47CF-872E-B82A50A9213D}"/>
                </a:ext>
              </a:extLst>
            </p:cNvPr>
            <p:cNvSpPr/>
            <p:nvPr/>
          </p:nvSpPr>
          <p:spPr>
            <a:xfrm>
              <a:off x="5755640" y="1656080"/>
              <a:ext cx="223520" cy="5232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DFA6F32-937B-4637-9473-F3551AA78702}"/>
                </a:ext>
              </a:extLst>
            </p:cNvPr>
            <p:cNvCxnSpPr>
              <a:cxnSpLocks/>
              <a:stCxn id="161" idx="0"/>
              <a:endCxn id="164" idx="0"/>
            </p:cNvCxnSpPr>
            <p:nvPr/>
          </p:nvCxnSpPr>
          <p:spPr>
            <a:xfrm flipV="1">
              <a:off x="5867400" y="1651000"/>
              <a:ext cx="1465212" cy="5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14B795B-4DD6-47D2-932A-A34A3CB370CF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2174220"/>
              <a:ext cx="14652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A8D6BF5-4998-46AF-805B-37AF066AD898}"/>
                </a:ext>
              </a:extLst>
            </p:cNvPr>
            <p:cNvSpPr/>
            <p:nvPr/>
          </p:nvSpPr>
          <p:spPr>
            <a:xfrm>
              <a:off x="7220852" y="1651000"/>
              <a:ext cx="223520" cy="5232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5" name="Picture 174">
            <a:extLst>
              <a:ext uri="{FF2B5EF4-FFF2-40B4-BE49-F238E27FC236}">
                <a16:creationId xmlns:a16="http://schemas.microsoft.com/office/drawing/2014/main" id="{2FC79D9F-F2BC-440A-925C-0024583D1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845" y="4228596"/>
            <a:ext cx="2347506" cy="2322621"/>
          </a:xfrm>
          <a:prstGeom prst="rect">
            <a:avLst/>
          </a:prstGeom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C9BA361-F225-4BB1-BF7F-77E622B1605B}"/>
              </a:ext>
            </a:extLst>
          </p:cNvPr>
          <p:cNvGrpSpPr/>
          <p:nvPr/>
        </p:nvGrpSpPr>
        <p:grpSpPr>
          <a:xfrm>
            <a:off x="888880" y="4438256"/>
            <a:ext cx="2132714" cy="621545"/>
            <a:chOff x="5755640" y="1651000"/>
            <a:chExt cx="1688732" cy="528300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8B14414-09C7-4198-8B00-38D422CE2038}"/>
                </a:ext>
              </a:extLst>
            </p:cNvPr>
            <p:cNvSpPr/>
            <p:nvPr/>
          </p:nvSpPr>
          <p:spPr>
            <a:xfrm>
              <a:off x="5755640" y="1656080"/>
              <a:ext cx="223520" cy="5232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5275775-D59E-4A8B-9942-1402E6AB195E}"/>
                </a:ext>
              </a:extLst>
            </p:cNvPr>
            <p:cNvCxnSpPr>
              <a:cxnSpLocks/>
              <a:stCxn id="182" idx="0"/>
              <a:endCxn id="185" idx="0"/>
            </p:cNvCxnSpPr>
            <p:nvPr/>
          </p:nvCxnSpPr>
          <p:spPr>
            <a:xfrm flipV="1">
              <a:off x="5867400" y="1651000"/>
              <a:ext cx="1465212" cy="5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B7780F8-F568-4D4A-B0E8-A50DBDD192AC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2174220"/>
              <a:ext cx="14652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2A91725-98A9-4FB2-B1FF-D7AD1343A676}"/>
                </a:ext>
              </a:extLst>
            </p:cNvPr>
            <p:cNvSpPr/>
            <p:nvPr/>
          </p:nvSpPr>
          <p:spPr>
            <a:xfrm>
              <a:off x="7220852" y="1651000"/>
              <a:ext cx="223520" cy="5232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FF230DF-93B1-402A-A7A8-8643384EB268}"/>
              </a:ext>
            </a:extLst>
          </p:cNvPr>
          <p:cNvGrpSpPr/>
          <p:nvPr/>
        </p:nvGrpSpPr>
        <p:grpSpPr>
          <a:xfrm>
            <a:off x="900402" y="5645049"/>
            <a:ext cx="2132714" cy="621545"/>
            <a:chOff x="5755640" y="1651000"/>
            <a:chExt cx="1688732" cy="528300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1D05D421-1698-4A75-84F5-6ACF0690119E}"/>
                </a:ext>
              </a:extLst>
            </p:cNvPr>
            <p:cNvSpPr/>
            <p:nvPr/>
          </p:nvSpPr>
          <p:spPr>
            <a:xfrm>
              <a:off x="5755640" y="1656080"/>
              <a:ext cx="223520" cy="5232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4EFAD3BC-C88F-45FA-860D-2336D378866C}"/>
                </a:ext>
              </a:extLst>
            </p:cNvPr>
            <p:cNvCxnSpPr>
              <a:cxnSpLocks/>
              <a:stCxn id="187" idx="0"/>
              <a:endCxn id="190" idx="0"/>
            </p:cNvCxnSpPr>
            <p:nvPr/>
          </p:nvCxnSpPr>
          <p:spPr>
            <a:xfrm flipV="1">
              <a:off x="5867400" y="1651000"/>
              <a:ext cx="1465212" cy="5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BB95B1B-646B-4470-A235-1282C75A9BC7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2174220"/>
              <a:ext cx="14652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8F9C7A8-B4B3-4704-AC50-F1573E4373FD}"/>
                </a:ext>
              </a:extLst>
            </p:cNvPr>
            <p:cNvSpPr/>
            <p:nvPr/>
          </p:nvSpPr>
          <p:spPr>
            <a:xfrm>
              <a:off x="7220852" y="1651000"/>
              <a:ext cx="223520" cy="5232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4DBA0ACE-D069-46E2-901E-54A7E21D4D06}"/>
              </a:ext>
            </a:extLst>
          </p:cNvPr>
          <p:cNvSpPr txBox="1"/>
          <p:nvPr/>
        </p:nvSpPr>
        <p:spPr>
          <a:xfrm>
            <a:off x="7859083" y="4953850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3A750EEB-7C1D-412F-9ABD-326E9D1A5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739" y="4260149"/>
            <a:ext cx="2347506" cy="23226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40C7FA-30B3-4FAB-8743-3F64BAD7AC11}"/>
                  </a:ext>
                </a:extLst>
              </p:cNvPr>
              <p:cNvSpPr txBox="1"/>
              <p:nvPr/>
            </p:nvSpPr>
            <p:spPr>
              <a:xfrm>
                <a:off x="3324082" y="2157215"/>
                <a:ext cx="532387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∘</m:t>
                      </m:r>
                    </m:oMath>
                  </m:oMathPara>
                </a14:m>
                <a:endParaRPr lang="en-US" sz="4000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40C7FA-30B3-4FAB-8743-3F64BAD7A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82" y="2157215"/>
                <a:ext cx="532387" cy="984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B8E97D1-5976-47B8-99B5-5995239E4DC0}"/>
              </a:ext>
            </a:extLst>
          </p:cNvPr>
          <p:cNvGrpSpPr/>
          <p:nvPr/>
        </p:nvGrpSpPr>
        <p:grpSpPr>
          <a:xfrm>
            <a:off x="3837689" y="1393031"/>
            <a:ext cx="1492085" cy="1979970"/>
            <a:chOff x="5489961" y="2436472"/>
            <a:chExt cx="1594805" cy="197997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771FCF5-58C6-456B-8540-161C5AF3007C}"/>
                </a:ext>
              </a:extLst>
            </p:cNvPr>
            <p:cNvGrpSpPr/>
            <p:nvPr/>
          </p:nvGrpSpPr>
          <p:grpSpPr>
            <a:xfrm>
              <a:off x="5541716" y="2711467"/>
              <a:ext cx="1543050" cy="1704975"/>
              <a:chOff x="5293181" y="2702476"/>
              <a:chExt cx="1543050" cy="170497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6EF11CE-C23C-46ED-9401-C3E916188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3181" y="2702476"/>
                <a:ext cx="1543050" cy="1704975"/>
              </a:xfrm>
              <a:prstGeom prst="rect">
                <a:avLst/>
              </a:prstGeom>
            </p:spPr>
          </p:pic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B4FA5B43-4DC1-4EF3-B29B-86F4B941F0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8609" y="3579167"/>
                <a:ext cx="445678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F0FB730-003D-4D04-B158-56D19A23605D}"/>
                    </a:ext>
                  </a:extLst>
                </p:cNvPr>
                <p:cNvSpPr txBox="1"/>
                <p:nvPr/>
              </p:nvSpPr>
              <p:spPr>
                <a:xfrm>
                  <a:off x="5489961" y="2436472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6F0FB730-003D-4D04-B158-56D19A236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961" y="2436472"/>
                  <a:ext cx="616786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BE6791C-94EF-487B-B605-D7E700D02709}"/>
              </a:ext>
            </a:extLst>
          </p:cNvPr>
          <p:cNvGrpSpPr/>
          <p:nvPr/>
        </p:nvGrpSpPr>
        <p:grpSpPr>
          <a:xfrm>
            <a:off x="8660316" y="1289154"/>
            <a:ext cx="2365929" cy="2620822"/>
            <a:chOff x="8158920" y="2320001"/>
            <a:chExt cx="2528808" cy="2620822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65C553AF-FDDD-4437-8F02-B85F2D932C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885" r="50951" b="46056"/>
            <a:stretch/>
          </p:blipFill>
          <p:spPr>
            <a:xfrm>
              <a:off x="8213019" y="2320001"/>
              <a:ext cx="2474709" cy="2620822"/>
            </a:xfrm>
            <a:prstGeom prst="rect">
              <a:avLst/>
            </a:prstGeom>
          </p:spPr>
        </p:pic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906B741-7D3A-4D7E-895C-52DB248714E7}"/>
                </a:ext>
              </a:extLst>
            </p:cNvPr>
            <p:cNvCxnSpPr>
              <a:cxnSpLocks/>
            </p:cNvCxnSpPr>
            <p:nvPr/>
          </p:nvCxnSpPr>
          <p:spPr>
            <a:xfrm>
              <a:off x="8905150" y="4407451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36AF3737-1D06-457D-975C-C8E7C55DE899}"/>
                </a:ext>
              </a:extLst>
            </p:cNvPr>
            <p:cNvCxnSpPr>
              <a:cxnSpLocks/>
            </p:cNvCxnSpPr>
            <p:nvPr/>
          </p:nvCxnSpPr>
          <p:spPr>
            <a:xfrm>
              <a:off x="8905150" y="2833349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9CAABCDA-32CC-4DBF-BFA6-3A5CF131CE58}"/>
                    </a:ext>
                  </a:extLst>
                </p:cNvPr>
                <p:cNvSpPr txBox="1"/>
                <p:nvPr/>
              </p:nvSpPr>
              <p:spPr>
                <a:xfrm>
                  <a:off x="8163736" y="2522332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9CAABCDA-32CC-4DBF-BFA6-3A5CF131CE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3736" y="2522332"/>
                  <a:ext cx="616786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1476DAAB-BCA4-4ACD-BD6A-3D3975D86C0A}"/>
                    </a:ext>
                  </a:extLst>
                </p:cNvPr>
                <p:cNvSpPr txBox="1"/>
                <p:nvPr/>
              </p:nvSpPr>
              <p:spPr>
                <a:xfrm>
                  <a:off x="8158920" y="4104534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1476DAAB-BCA4-4ACD-BD6A-3D3975D86C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8920" y="4104534"/>
                  <a:ext cx="616786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B96FF3F-5CC7-40E8-97AB-3933DA8A4489}"/>
              </a:ext>
            </a:extLst>
          </p:cNvPr>
          <p:cNvGrpSpPr/>
          <p:nvPr/>
        </p:nvGrpSpPr>
        <p:grpSpPr>
          <a:xfrm>
            <a:off x="419221" y="1191985"/>
            <a:ext cx="2908669" cy="2667000"/>
            <a:chOff x="510399" y="1191985"/>
            <a:chExt cx="3108912" cy="26670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5F3B368-FC2F-4E83-88ED-EF0CF4CA8BC4}"/>
                </a:ext>
              </a:extLst>
            </p:cNvPr>
            <p:cNvGrpSpPr/>
            <p:nvPr/>
          </p:nvGrpSpPr>
          <p:grpSpPr>
            <a:xfrm>
              <a:off x="510399" y="1191985"/>
              <a:ext cx="3053251" cy="2667000"/>
              <a:chOff x="1146593" y="2247899"/>
              <a:chExt cx="3053251" cy="266700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D072CF5-A3A0-401D-A2CE-DD0AEC41C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4269" y="2247899"/>
                <a:ext cx="2695575" cy="2667000"/>
              </a:xfrm>
              <a:prstGeom prst="rect">
                <a:avLst/>
              </a:prstGeom>
            </p:spPr>
          </p:pic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9B58717D-48C4-4907-B58F-162B619BBD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4751" y="2845498"/>
                <a:ext cx="445678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F4D1F278-C941-4D2B-BFD1-084A310D15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4751" y="4281149"/>
                <a:ext cx="445678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61B80D32-02F4-47FC-90EA-2CE78F6CF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436" y="3563955"/>
                <a:ext cx="445678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6B06737-FDD6-40BF-A863-A02A75EC2A12}"/>
                      </a:ext>
                    </a:extLst>
                  </p:cNvPr>
                  <p:cNvSpPr txBox="1"/>
                  <p:nvPr/>
                </p:nvSpPr>
                <p:spPr>
                  <a:xfrm>
                    <a:off x="1146593" y="2522332"/>
                    <a:ext cx="61678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6B06737-FDD6-40BF-A863-A02A75EC2A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6593" y="2522332"/>
                    <a:ext cx="616786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AD0659FB-5342-4CD5-8C65-FDB671645065}"/>
                      </a:ext>
                    </a:extLst>
                  </p:cNvPr>
                  <p:cNvSpPr txBox="1"/>
                  <p:nvPr/>
                </p:nvSpPr>
                <p:spPr>
                  <a:xfrm>
                    <a:off x="1161847" y="3978743"/>
                    <a:ext cx="61678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AD0659FB-5342-4CD5-8C65-FDB6716450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1847" y="3978743"/>
                    <a:ext cx="616786" cy="6463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20EB2F90-9EF6-4260-9422-E4D899A0A192}"/>
                    </a:ext>
                  </a:extLst>
                </p:cNvPr>
                <p:cNvSpPr txBox="1"/>
                <p:nvPr/>
              </p:nvSpPr>
              <p:spPr>
                <a:xfrm>
                  <a:off x="3002525" y="1409274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20EB2F90-9EF6-4260-9422-E4D899A0A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2525" y="1409274"/>
                  <a:ext cx="616786" cy="6463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8E2CA5F-8111-489D-AAB4-FD3BF5F6C90A}"/>
              </a:ext>
            </a:extLst>
          </p:cNvPr>
          <p:cNvGrpSpPr/>
          <p:nvPr/>
        </p:nvGrpSpPr>
        <p:grpSpPr>
          <a:xfrm>
            <a:off x="5294780" y="1231961"/>
            <a:ext cx="2856594" cy="2667000"/>
            <a:chOff x="1146593" y="2247899"/>
            <a:chExt cx="3053251" cy="2667000"/>
          </a:xfrm>
        </p:grpSpPr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1BF8188D-EF1E-4FEC-94FA-89CAFCC2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4269" y="2247899"/>
              <a:ext cx="2695575" cy="2667000"/>
            </a:xfrm>
            <a:prstGeom prst="rect">
              <a:avLst/>
            </a:prstGeom>
          </p:spPr>
        </p:pic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8AD210DD-448C-4D6C-A33E-720F5E7479D5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51" y="2845498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8E06378-C261-4AF8-BA75-601C6BC01030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51" y="4281149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418AA0FB-6B98-4BF9-881A-AA7E77A78649}"/>
                </a:ext>
              </a:extLst>
            </p:cNvPr>
            <p:cNvCxnSpPr>
              <a:cxnSpLocks/>
            </p:cNvCxnSpPr>
            <p:nvPr/>
          </p:nvCxnSpPr>
          <p:spPr>
            <a:xfrm>
              <a:off x="3353436" y="3563955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3476FAE5-E19C-4043-B8F4-0A77B31328E1}"/>
                    </a:ext>
                  </a:extLst>
                </p:cNvPr>
                <p:cNvSpPr txBox="1"/>
                <p:nvPr/>
              </p:nvSpPr>
              <p:spPr>
                <a:xfrm>
                  <a:off x="1146593" y="2522332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3476FAE5-E19C-4043-B8F4-0A77B3132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593" y="2522332"/>
                  <a:ext cx="616786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B93DE2D2-B61E-43EE-ABB6-81DB19FCBD52}"/>
                    </a:ext>
                  </a:extLst>
                </p:cNvPr>
                <p:cNvSpPr txBox="1"/>
                <p:nvPr/>
              </p:nvSpPr>
              <p:spPr>
                <a:xfrm>
                  <a:off x="1161847" y="3978743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B93DE2D2-B61E-43EE-ABB6-81DB19FCB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847" y="3978743"/>
                  <a:ext cx="616786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2" name="Picture 201">
            <a:extLst>
              <a:ext uri="{FF2B5EF4-FFF2-40B4-BE49-F238E27FC236}">
                <a16:creationId xmlns:a16="http://schemas.microsoft.com/office/drawing/2014/main" id="{864300F3-AA17-4355-B703-93B2EEA76A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773" y="1716197"/>
            <a:ext cx="1376154" cy="1633446"/>
          </a:xfrm>
          <a:prstGeom prst="rect">
            <a:avLst/>
          </a:prstGeom>
        </p:spPr>
      </p:pic>
      <p:sp>
        <p:nvSpPr>
          <p:cNvPr id="203" name="Oval 202">
            <a:extLst>
              <a:ext uri="{FF2B5EF4-FFF2-40B4-BE49-F238E27FC236}">
                <a16:creationId xmlns:a16="http://schemas.microsoft.com/office/drawing/2014/main" id="{87A155CD-400C-4A9B-B09D-2056DD439DC7}"/>
              </a:ext>
            </a:extLst>
          </p:cNvPr>
          <p:cNvSpPr/>
          <p:nvPr/>
        </p:nvSpPr>
        <p:spPr>
          <a:xfrm>
            <a:off x="7201391" y="2207342"/>
            <a:ext cx="1054236" cy="6747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CD6ED27-E5DE-4C3C-82DC-CA5889A1CEEE}"/>
              </a:ext>
            </a:extLst>
          </p:cNvPr>
          <p:cNvSpPr txBox="1"/>
          <p:nvPr/>
        </p:nvSpPr>
        <p:spPr>
          <a:xfrm>
            <a:off x="8568879" y="2184078"/>
            <a:ext cx="144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C632D5-ABEB-420A-AF22-482FA02A2CA6}"/>
              </a:ext>
            </a:extLst>
          </p:cNvPr>
          <p:cNvSpPr txBox="1"/>
          <p:nvPr/>
        </p:nvSpPr>
        <p:spPr>
          <a:xfrm>
            <a:off x="5570046" y="2146035"/>
            <a:ext cx="144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574F088D-35AD-40DA-94E7-DF106E9157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3637" t="81314" r="12845" b="3809"/>
          <a:stretch/>
        </p:blipFill>
        <p:spPr>
          <a:xfrm>
            <a:off x="5123085" y="2194623"/>
            <a:ext cx="544341" cy="597743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314A927B-0836-4557-A314-FC228EA6BA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3637" t="81314" r="12845" b="3809"/>
          <a:stretch/>
        </p:blipFill>
        <p:spPr>
          <a:xfrm>
            <a:off x="10991312" y="2222920"/>
            <a:ext cx="544341" cy="5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17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22" grpId="0"/>
      <p:bldP spid="203" grpId="0" animBg="1"/>
      <p:bldP spid="20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9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60171" y="312516"/>
            <a:ext cx="1093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Symmetric Monoidal Structure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EE5877-DFA8-4525-AD40-F93E669754AB}"/>
              </a:ext>
            </a:extLst>
          </p:cNvPr>
          <p:cNvGrpSpPr/>
          <p:nvPr/>
        </p:nvGrpSpPr>
        <p:grpSpPr>
          <a:xfrm>
            <a:off x="1419949" y="1143318"/>
            <a:ext cx="3181524" cy="2620822"/>
            <a:chOff x="1399629" y="1660140"/>
            <a:chExt cx="3181524" cy="262082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CFB9081-5D21-409F-B5AD-150681BC51E9}"/>
                </a:ext>
              </a:extLst>
            </p:cNvPr>
            <p:cNvGrpSpPr/>
            <p:nvPr/>
          </p:nvGrpSpPr>
          <p:grpSpPr>
            <a:xfrm flipH="1">
              <a:off x="1876474" y="1660140"/>
              <a:ext cx="2704679" cy="2620822"/>
              <a:chOff x="7774219" y="2320001"/>
              <a:chExt cx="2913509" cy="2620822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4D48865-8677-4471-9DEF-C59CF4C122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885" r="50951" b="46056"/>
              <a:stretch/>
            </p:blipFill>
            <p:spPr>
              <a:xfrm>
                <a:off x="8213019" y="2320001"/>
                <a:ext cx="2474709" cy="2620822"/>
              </a:xfrm>
              <a:prstGeom prst="rect">
                <a:avLst/>
              </a:prstGeom>
            </p:spPr>
          </p:pic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64B7B7C5-53B8-4014-9343-E056D94269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00107" y="2844745"/>
                <a:ext cx="450721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1A38EB0-CD2C-4230-9DC8-CAC489274785}"/>
                      </a:ext>
                    </a:extLst>
                  </p:cNvPr>
                  <p:cNvSpPr txBox="1"/>
                  <p:nvPr/>
                </p:nvSpPr>
                <p:spPr>
                  <a:xfrm>
                    <a:off x="7774219" y="3265168"/>
                    <a:ext cx="61678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1A38EB0-CD2C-4230-9DC8-CAC4892747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4219" y="3265168"/>
                    <a:ext cx="616786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1E886D-53DD-4132-8F7D-5CFC915314B6}"/>
                </a:ext>
              </a:extLst>
            </p:cNvPr>
            <p:cNvGrpSpPr/>
            <p:nvPr/>
          </p:nvGrpSpPr>
          <p:grpSpPr>
            <a:xfrm>
              <a:off x="1399629" y="2508802"/>
              <a:ext cx="2194896" cy="1249360"/>
              <a:chOff x="1399629" y="2508802"/>
              <a:chExt cx="2194896" cy="1249360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F8CA431-B9F7-45D8-8769-6F1136C568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6110" y="3758162"/>
                <a:ext cx="418415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2C8FCCB-C139-4AB5-86C4-292979DC30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3637" t="81314" r="12845" b="3809"/>
              <a:stretch/>
            </p:blipFill>
            <p:spPr>
              <a:xfrm>
                <a:off x="1399629" y="2508802"/>
                <a:ext cx="650832" cy="714681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C825F6-3A6A-4655-8AC2-030BB877B0B2}"/>
              </a:ext>
            </a:extLst>
          </p:cNvPr>
          <p:cNvGrpSpPr/>
          <p:nvPr/>
        </p:nvGrpSpPr>
        <p:grpSpPr>
          <a:xfrm>
            <a:off x="963052" y="5215174"/>
            <a:ext cx="3276823" cy="912334"/>
            <a:chOff x="1067856" y="4509118"/>
            <a:chExt cx="3276823" cy="91233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610AF9C-91FD-4BAD-8DE6-52DF1704EDC1}"/>
                </a:ext>
              </a:extLst>
            </p:cNvPr>
            <p:cNvGrpSpPr/>
            <p:nvPr/>
          </p:nvGrpSpPr>
          <p:grpSpPr>
            <a:xfrm>
              <a:off x="1702487" y="4509118"/>
              <a:ext cx="2066025" cy="912334"/>
              <a:chOff x="5755640" y="1651000"/>
              <a:chExt cx="1688732" cy="52830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429B40C-BC03-4DE9-B22F-EC09BBDEE1EB}"/>
                  </a:ext>
                </a:extLst>
              </p:cNvPr>
              <p:cNvSpPr/>
              <p:nvPr/>
            </p:nvSpPr>
            <p:spPr>
              <a:xfrm>
                <a:off x="5755640" y="1656080"/>
                <a:ext cx="284428" cy="5232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9740F7D-7503-4134-A829-BD707997438D}"/>
                  </a:ext>
                </a:extLst>
              </p:cNvPr>
              <p:cNvCxnSpPr>
                <a:cxnSpLocks/>
                <a:stCxn id="50" idx="0"/>
                <a:endCxn id="53" idx="0"/>
              </p:cNvCxnSpPr>
              <p:nvPr/>
            </p:nvCxnSpPr>
            <p:spPr>
              <a:xfrm flipV="1">
                <a:off x="5897854" y="1651000"/>
                <a:ext cx="1404304" cy="5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7F7DD11-B4E6-4687-8BA4-10052BE3C7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2174220"/>
                <a:ext cx="14652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184CBD8-1B8E-439A-9087-2FA983A7C24E}"/>
                  </a:ext>
                </a:extLst>
              </p:cNvPr>
              <p:cNvSpPr/>
              <p:nvPr/>
            </p:nvSpPr>
            <p:spPr>
              <a:xfrm>
                <a:off x="7159944" y="1651000"/>
                <a:ext cx="284428" cy="5232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336703F-05C7-4A18-878C-AE9CC16070BC}"/>
                </a:ext>
              </a:extLst>
            </p:cNvPr>
            <p:cNvCxnSpPr>
              <a:cxnSpLocks/>
            </p:cNvCxnSpPr>
            <p:nvPr/>
          </p:nvCxnSpPr>
          <p:spPr>
            <a:xfrm>
              <a:off x="3176109" y="4969671"/>
              <a:ext cx="418415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71983A4-30C9-4AE8-AFFE-2C721C1DA3E9}"/>
                </a:ext>
              </a:extLst>
            </p:cNvPr>
            <p:cNvCxnSpPr>
              <a:cxnSpLocks/>
            </p:cNvCxnSpPr>
            <p:nvPr/>
          </p:nvCxnSpPr>
          <p:spPr>
            <a:xfrm>
              <a:off x="1876474" y="4969671"/>
              <a:ext cx="418415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51B743A-A729-4A58-8439-C5C49CEE62A0}"/>
                    </a:ext>
                  </a:extLst>
                </p:cNvPr>
                <p:cNvSpPr txBox="1"/>
                <p:nvPr/>
              </p:nvSpPr>
              <p:spPr>
                <a:xfrm flipH="1">
                  <a:off x="3772102" y="4637732"/>
                  <a:ext cx="57257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51B743A-A729-4A58-8439-C5C49CEE62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772102" y="4637732"/>
                  <a:ext cx="572577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CD20CAB-7588-4369-A54B-1E2B90721685}"/>
                    </a:ext>
                  </a:extLst>
                </p:cNvPr>
                <p:cNvSpPr txBox="1"/>
                <p:nvPr/>
              </p:nvSpPr>
              <p:spPr>
                <a:xfrm flipH="1">
                  <a:off x="1067856" y="4652664"/>
                  <a:ext cx="57257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CD20CAB-7588-4369-A54B-1E2B907216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67856" y="4652664"/>
                  <a:ext cx="572577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6EBF6906-37C6-4CF1-8BC8-26DE41D162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1862" y="4021797"/>
            <a:ext cx="618650" cy="80143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6B21415-7747-4FE2-A1F1-9FA876BBEFDF}"/>
              </a:ext>
            </a:extLst>
          </p:cNvPr>
          <p:cNvSpPr txBox="1"/>
          <p:nvPr/>
        </p:nvSpPr>
        <p:spPr>
          <a:xfrm>
            <a:off x="5215985" y="3574182"/>
            <a:ext cx="526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C6DE49D-286E-4BEA-B537-58033E62D5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549" y="2127731"/>
            <a:ext cx="498922" cy="6463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3C661C9-1B85-47B2-A575-1B6CD310109C}"/>
                  </a:ext>
                </a:extLst>
              </p:cNvPr>
              <p:cNvSpPr txBox="1"/>
              <p:nvPr/>
            </p:nvSpPr>
            <p:spPr>
              <a:xfrm flipH="1">
                <a:off x="5051471" y="2088485"/>
                <a:ext cx="5725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3C661C9-1B85-47B2-A575-1B6CD3101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51471" y="2088485"/>
                <a:ext cx="57257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957076-632E-4566-B953-3774F1B50343}"/>
                  </a:ext>
                </a:extLst>
              </p:cNvPr>
              <p:cNvSpPr txBox="1"/>
              <p:nvPr/>
            </p:nvSpPr>
            <p:spPr>
              <a:xfrm flipH="1">
                <a:off x="6456021" y="2891126"/>
                <a:ext cx="5725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957076-632E-4566-B953-3774F1B50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56021" y="2891126"/>
                <a:ext cx="57257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0C6816E8-AA3B-4253-A6B4-85BC6A988443}"/>
              </a:ext>
            </a:extLst>
          </p:cNvPr>
          <p:cNvGrpSpPr/>
          <p:nvPr/>
        </p:nvGrpSpPr>
        <p:grpSpPr>
          <a:xfrm>
            <a:off x="7028598" y="3957328"/>
            <a:ext cx="2066025" cy="849493"/>
            <a:chOff x="1702487" y="4509118"/>
            <a:chExt cx="2066025" cy="91233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790052B-9EB1-46E1-886B-DB2543844870}"/>
                </a:ext>
              </a:extLst>
            </p:cNvPr>
            <p:cNvGrpSpPr/>
            <p:nvPr/>
          </p:nvGrpSpPr>
          <p:grpSpPr>
            <a:xfrm>
              <a:off x="1702487" y="4509118"/>
              <a:ext cx="2066025" cy="912334"/>
              <a:chOff x="5755640" y="1651000"/>
              <a:chExt cx="1688732" cy="5283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13EF48E-D528-4B5C-8BB4-6A54FF62B9B2}"/>
                  </a:ext>
                </a:extLst>
              </p:cNvPr>
              <p:cNvSpPr/>
              <p:nvPr/>
            </p:nvSpPr>
            <p:spPr>
              <a:xfrm>
                <a:off x="5755640" y="1656080"/>
                <a:ext cx="284428" cy="5232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AC22A7F-BC80-4485-B1CD-0DA4AF0316A5}"/>
                  </a:ext>
                </a:extLst>
              </p:cNvPr>
              <p:cNvCxnSpPr>
                <a:cxnSpLocks/>
                <a:stCxn id="71" idx="0"/>
                <a:endCxn id="74" idx="0"/>
              </p:cNvCxnSpPr>
              <p:nvPr/>
            </p:nvCxnSpPr>
            <p:spPr>
              <a:xfrm flipV="1">
                <a:off x="5897854" y="1651000"/>
                <a:ext cx="1404304" cy="5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04C5E238-EB4E-4425-8EA0-040FDEFABC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2174220"/>
                <a:ext cx="14652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8C8189B-969B-48B0-8479-EB559D22FFEB}"/>
                  </a:ext>
                </a:extLst>
              </p:cNvPr>
              <p:cNvSpPr/>
              <p:nvPr/>
            </p:nvSpPr>
            <p:spPr>
              <a:xfrm>
                <a:off x="7159944" y="1651000"/>
                <a:ext cx="284428" cy="5232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07769E5-E439-425C-8707-4F12554CBA05}"/>
                </a:ext>
              </a:extLst>
            </p:cNvPr>
            <p:cNvCxnSpPr>
              <a:cxnSpLocks/>
            </p:cNvCxnSpPr>
            <p:nvPr/>
          </p:nvCxnSpPr>
          <p:spPr>
            <a:xfrm>
              <a:off x="3176109" y="4969671"/>
              <a:ext cx="418415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9DC1779-E0CD-4F68-BBD1-101E5F01C8D7}"/>
                </a:ext>
              </a:extLst>
            </p:cNvPr>
            <p:cNvCxnSpPr>
              <a:cxnSpLocks/>
            </p:cNvCxnSpPr>
            <p:nvPr/>
          </p:nvCxnSpPr>
          <p:spPr>
            <a:xfrm>
              <a:off x="1876474" y="4969671"/>
              <a:ext cx="418415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C610CF9-1AB8-47AE-9D60-B1CF4223637F}"/>
              </a:ext>
            </a:extLst>
          </p:cNvPr>
          <p:cNvGrpSpPr/>
          <p:nvPr/>
        </p:nvGrpSpPr>
        <p:grpSpPr>
          <a:xfrm>
            <a:off x="7303599" y="1199990"/>
            <a:ext cx="2297331" cy="2620822"/>
            <a:chOff x="8469069" y="1199990"/>
            <a:chExt cx="2297331" cy="2620822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B9D781F-3B9C-460F-BA14-4E947F924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85" r="50951" b="46056"/>
            <a:stretch/>
          </p:blipFill>
          <p:spPr>
            <a:xfrm flipH="1">
              <a:off x="8469069" y="1199990"/>
              <a:ext cx="2297331" cy="2620822"/>
            </a:xfrm>
            <a:prstGeom prst="rect">
              <a:avLst/>
            </a:prstGeom>
          </p:spPr>
        </p:pic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66DD5A60-E746-43A8-96C6-F0726CC18151}"/>
                </a:ext>
              </a:extLst>
            </p:cNvPr>
            <p:cNvCxnSpPr>
              <a:cxnSpLocks/>
            </p:cNvCxnSpPr>
            <p:nvPr/>
          </p:nvCxnSpPr>
          <p:spPr>
            <a:xfrm>
              <a:off x="9710145" y="1724734"/>
              <a:ext cx="418415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CD0D6FB-70E3-45B6-BF03-B0EE23C6E62B}"/>
                </a:ext>
              </a:extLst>
            </p:cNvPr>
            <p:cNvCxnSpPr>
              <a:cxnSpLocks/>
            </p:cNvCxnSpPr>
            <p:nvPr/>
          </p:nvCxnSpPr>
          <p:spPr>
            <a:xfrm>
              <a:off x="9768705" y="3298012"/>
              <a:ext cx="418415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338722-20AC-426E-BE96-487FB2CA0BD4}"/>
                  </a:ext>
                </a:extLst>
              </p:cNvPr>
              <p:cNvSpPr txBox="1"/>
              <p:nvPr/>
            </p:nvSpPr>
            <p:spPr>
              <a:xfrm flipH="1">
                <a:off x="8989175" y="2181081"/>
                <a:ext cx="5725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F338722-20AC-426E-BE96-487FB2CA0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89175" y="2181081"/>
                <a:ext cx="57257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>
            <a:extLst>
              <a:ext uri="{FF2B5EF4-FFF2-40B4-BE49-F238E27FC236}">
                <a16:creationId xmlns:a16="http://schemas.microsoft.com/office/drawing/2014/main" id="{B81FD112-3F00-49FD-ABCC-F7BB77709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4924" y="2207831"/>
            <a:ext cx="498922" cy="6463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7DC93F4-E0EA-4D61-903A-4CC9D96F8A41}"/>
                  </a:ext>
                </a:extLst>
              </p:cNvPr>
              <p:cNvSpPr txBox="1"/>
              <p:nvPr/>
            </p:nvSpPr>
            <p:spPr>
              <a:xfrm flipH="1">
                <a:off x="10023846" y="2168585"/>
                <a:ext cx="5725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7DC93F4-E0EA-4D61-903A-4CC9D96F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23846" y="2168585"/>
                <a:ext cx="572577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>
            <a:extLst>
              <a:ext uri="{FF2B5EF4-FFF2-40B4-BE49-F238E27FC236}">
                <a16:creationId xmlns:a16="http://schemas.microsoft.com/office/drawing/2014/main" id="{5EEF1734-609E-459B-AB81-262F2AD9DD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2217" y="2207831"/>
            <a:ext cx="498922" cy="6463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B74E9FA-53CE-4A18-A038-A83090157A76}"/>
                  </a:ext>
                </a:extLst>
              </p:cNvPr>
              <p:cNvSpPr txBox="1"/>
              <p:nvPr/>
            </p:nvSpPr>
            <p:spPr>
              <a:xfrm flipH="1">
                <a:off x="11041139" y="2168585"/>
                <a:ext cx="5725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B74E9FA-53CE-4A18-A038-A83090157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041139" y="2168585"/>
                <a:ext cx="572577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23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80" grpId="0"/>
      <p:bldP spid="82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8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4D5A3EA-C645-41C0-9376-78228D480749}"/>
              </a:ext>
            </a:extLst>
          </p:cNvPr>
          <p:cNvSpPr/>
          <p:nvPr/>
        </p:nvSpPr>
        <p:spPr>
          <a:xfrm>
            <a:off x="348343" y="4574198"/>
            <a:ext cx="11495314" cy="2074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60171" y="312516"/>
            <a:ext cx="1093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Definition of a 2D Topological Quantum Field Theory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287AA4-F47D-479F-ACE4-55AE18EC22F8}"/>
              </a:ext>
            </a:extLst>
          </p:cNvPr>
          <p:cNvGrpSpPr/>
          <p:nvPr/>
        </p:nvGrpSpPr>
        <p:grpSpPr>
          <a:xfrm>
            <a:off x="1192363" y="1242785"/>
            <a:ext cx="3053251" cy="2667000"/>
            <a:chOff x="1146593" y="2247899"/>
            <a:chExt cx="3053251" cy="266700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15A99FD-CD25-49B5-BAE9-7C11E9B2F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4269" y="2247899"/>
              <a:ext cx="2695575" cy="2667000"/>
            </a:xfrm>
            <a:prstGeom prst="rect">
              <a:avLst/>
            </a:prstGeom>
          </p:spPr>
        </p:pic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4FD0FD5-58FB-4DF1-AD50-154201A2CC03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51" y="2845498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7FF8500-B0A7-4636-BCEE-4D543F04DD5D}"/>
                </a:ext>
              </a:extLst>
            </p:cNvPr>
            <p:cNvCxnSpPr>
              <a:cxnSpLocks/>
            </p:cNvCxnSpPr>
            <p:nvPr/>
          </p:nvCxnSpPr>
          <p:spPr>
            <a:xfrm>
              <a:off x="1894751" y="4281149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CB27D41-CCFF-4C17-A480-87E32682B216}"/>
                </a:ext>
              </a:extLst>
            </p:cNvPr>
            <p:cNvCxnSpPr>
              <a:cxnSpLocks/>
            </p:cNvCxnSpPr>
            <p:nvPr/>
          </p:nvCxnSpPr>
          <p:spPr>
            <a:xfrm>
              <a:off x="3353436" y="3563955"/>
              <a:ext cx="44567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86C5C5E-C063-4CEB-81FC-3F513A118FD7}"/>
                    </a:ext>
                  </a:extLst>
                </p:cNvPr>
                <p:cNvSpPr txBox="1"/>
                <p:nvPr/>
              </p:nvSpPr>
              <p:spPr>
                <a:xfrm>
                  <a:off x="1146593" y="2522332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86C5C5E-C063-4CEB-81FC-3F513A118F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593" y="2522332"/>
                  <a:ext cx="616786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EABF3B2-034C-47B0-BFB0-2A948E642A82}"/>
                    </a:ext>
                  </a:extLst>
                </p:cNvPr>
                <p:cNvSpPr txBox="1"/>
                <p:nvPr/>
              </p:nvSpPr>
              <p:spPr>
                <a:xfrm>
                  <a:off x="1161847" y="3978743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EABF3B2-034C-47B0-BFB0-2A948E642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1847" y="3978743"/>
                  <a:ext cx="616786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EB28B51-489F-40E1-973A-C3CAB67C3FC7}"/>
                  </a:ext>
                </a:extLst>
              </p:cNvPr>
              <p:cNvSpPr txBox="1"/>
              <p:nvPr/>
            </p:nvSpPr>
            <p:spPr>
              <a:xfrm>
                <a:off x="3999632" y="2222605"/>
                <a:ext cx="6167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EB28B51-489F-40E1-973A-C3CAB67C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632" y="2222605"/>
                <a:ext cx="61678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CB82B84-79B7-4AEE-A9C4-193B2904DB96}"/>
              </a:ext>
            </a:extLst>
          </p:cNvPr>
          <p:cNvGrpSpPr/>
          <p:nvPr/>
        </p:nvGrpSpPr>
        <p:grpSpPr>
          <a:xfrm>
            <a:off x="4881447" y="1693282"/>
            <a:ext cx="1813760" cy="1704975"/>
            <a:chOff x="5271006" y="2711467"/>
            <a:chExt cx="1813760" cy="170497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11F86FA-5007-4D4B-AC56-33A5D2F73C3A}"/>
                </a:ext>
              </a:extLst>
            </p:cNvPr>
            <p:cNvGrpSpPr/>
            <p:nvPr/>
          </p:nvGrpSpPr>
          <p:grpSpPr>
            <a:xfrm>
              <a:off x="5541716" y="2711467"/>
              <a:ext cx="1543050" cy="1704975"/>
              <a:chOff x="5293181" y="2702476"/>
              <a:chExt cx="1543050" cy="1704975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BE5205CE-8DB9-41E9-87CD-9891FA360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3181" y="2702476"/>
                <a:ext cx="1543050" cy="1704975"/>
              </a:xfrm>
              <a:prstGeom prst="rect">
                <a:avLst/>
              </a:prstGeom>
            </p:spPr>
          </p:pic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55F3F13-2300-452C-8B93-01E8C76985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8609" y="3579167"/>
                <a:ext cx="445678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EC611E8-2ECA-4AEB-BA95-1C24849D2D91}"/>
                    </a:ext>
                  </a:extLst>
                </p:cNvPr>
                <p:cNvSpPr txBox="1"/>
                <p:nvPr/>
              </p:nvSpPr>
              <p:spPr>
                <a:xfrm>
                  <a:off x="5271006" y="3217773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EC611E8-2ECA-4AEB-BA95-1C24849D2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1006" y="3217773"/>
                  <a:ext cx="616786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C85F2C2A-EE22-4E3D-B8BB-937B10757C5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3637" t="81314" r="12845" b="3809"/>
          <a:stretch/>
        </p:blipFill>
        <p:spPr>
          <a:xfrm>
            <a:off x="6559336" y="2246897"/>
            <a:ext cx="544341" cy="59774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4253691A-AF50-40B4-B4E1-2B74F8F6493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85" r="50951" b="46056"/>
          <a:stretch/>
        </p:blipFill>
        <p:spPr>
          <a:xfrm>
            <a:off x="8137082" y="1289154"/>
            <a:ext cx="2315314" cy="2620822"/>
          </a:xfrm>
          <a:prstGeom prst="rect">
            <a:avLst/>
          </a:prstGeom>
        </p:spPr>
      </p:pic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A51C150-CA57-4143-8616-76E4BAB28D5F}"/>
              </a:ext>
            </a:extLst>
          </p:cNvPr>
          <p:cNvCxnSpPr>
            <a:cxnSpLocks/>
          </p:cNvCxnSpPr>
          <p:nvPr/>
        </p:nvCxnSpPr>
        <p:spPr>
          <a:xfrm>
            <a:off x="8784633" y="3376604"/>
            <a:ext cx="41697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C5BA3A5-446F-4EA5-A229-D6C3F7574355}"/>
              </a:ext>
            </a:extLst>
          </p:cNvPr>
          <p:cNvCxnSpPr>
            <a:cxnSpLocks/>
          </p:cNvCxnSpPr>
          <p:nvPr/>
        </p:nvCxnSpPr>
        <p:spPr>
          <a:xfrm>
            <a:off x="8784633" y="1802502"/>
            <a:ext cx="41697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B996C81-71EF-4C91-8736-D1343E148725}"/>
                  </a:ext>
                </a:extLst>
              </p:cNvPr>
              <p:cNvSpPr txBox="1"/>
              <p:nvPr/>
            </p:nvSpPr>
            <p:spPr>
              <a:xfrm>
                <a:off x="8090973" y="1491485"/>
                <a:ext cx="577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B996C81-71EF-4C91-8736-D1343E148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973" y="1491485"/>
                <a:ext cx="577059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1C4BEA2-45BE-4DC2-B16E-DC79B4762FD8}"/>
                  </a:ext>
                </a:extLst>
              </p:cNvPr>
              <p:cNvSpPr txBox="1"/>
              <p:nvPr/>
            </p:nvSpPr>
            <p:spPr>
              <a:xfrm>
                <a:off x="8086467" y="3073687"/>
                <a:ext cx="577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1C4BEA2-45BE-4DC2-B16E-DC79B4762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467" y="3073687"/>
                <a:ext cx="57705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3" name="Picture 112">
            <a:extLst>
              <a:ext uri="{FF2B5EF4-FFF2-40B4-BE49-F238E27FC236}">
                <a16:creationId xmlns:a16="http://schemas.microsoft.com/office/drawing/2014/main" id="{78082987-FE1D-4751-BA40-682B56C68D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3637" t="81314" r="12845" b="3809"/>
          <a:stretch/>
        </p:blipFill>
        <p:spPr>
          <a:xfrm>
            <a:off x="10354434" y="2129959"/>
            <a:ext cx="650832" cy="714681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85C8A7DA-CEC1-48AF-9F1C-A86CB60DBA3F}"/>
              </a:ext>
            </a:extLst>
          </p:cNvPr>
          <p:cNvSpPr txBox="1"/>
          <p:nvPr/>
        </p:nvSpPr>
        <p:spPr>
          <a:xfrm>
            <a:off x="7470333" y="2186373"/>
            <a:ext cx="144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8268A2-88B8-4034-98A8-E2A99771FC1F}"/>
                  </a:ext>
                </a:extLst>
              </p:cNvPr>
              <p:cNvSpPr txBox="1"/>
              <p:nvPr/>
            </p:nvSpPr>
            <p:spPr>
              <a:xfrm>
                <a:off x="1172337" y="5318382"/>
                <a:ext cx="30933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8268A2-88B8-4034-98A8-E2A99771F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37" y="5318382"/>
                <a:ext cx="3093302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0C12276-3060-4E91-87BE-B97F5741294A}"/>
                  </a:ext>
                </a:extLst>
              </p:cNvPr>
              <p:cNvSpPr txBox="1"/>
              <p:nvPr/>
            </p:nvSpPr>
            <p:spPr>
              <a:xfrm>
                <a:off x="4315060" y="5318382"/>
                <a:ext cx="30933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𝕜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0C12276-3060-4E91-87BE-B97F57412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060" y="5318382"/>
                <a:ext cx="3093302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8C05832-8B90-4704-A27C-08E58F8CFE0C}"/>
                  </a:ext>
                </a:extLst>
              </p:cNvPr>
              <p:cNvSpPr txBox="1"/>
              <p:nvPr/>
            </p:nvSpPr>
            <p:spPr>
              <a:xfrm>
                <a:off x="7876941" y="5261474"/>
                <a:ext cx="30933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𝕜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8C05832-8B90-4704-A27C-08E58F8CF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941" y="5261474"/>
                <a:ext cx="3093302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FA058B-03F6-49A5-9ACF-5B337ECC69C1}"/>
                  </a:ext>
                </a:extLst>
              </p:cNvPr>
              <p:cNvSpPr txBox="1"/>
              <p:nvPr/>
            </p:nvSpPr>
            <p:spPr>
              <a:xfrm>
                <a:off x="2856947" y="5301574"/>
                <a:ext cx="752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FA058B-03F6-49A5-9ACF-5B337ECC6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47" y="5301574"/>
                <a:ext cx="7528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A31AD21-09DD-4F70-A37C-D46DDC9CEE2F}"/>
                  </a:ext>
                </a:extLst>
              </p:cNvPr>
              <p:cNvSpPr txBox="1"/>
              <p:nvPr/>
            </p:nvSpPr>
            <p:spPr>
              <a:xfrm>
                <a:off x="9559431" y="5196172"/>
                <a:ext cx="752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A31AD21-09DD-4F70-A37C-D46DDC9CE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431" y="5196172"/>
                <a:ext cx="752877" cy="369332"/>
              </a:xfrm>
              <a:prstGeom prst="rect">
                <a:avLst/>
              </a:prstGeom>
              <a:blipFill>
                <a:blip r:embed="rId1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6D52922-DC4D-4DE7-8A60-946896BD0A11}"/>
                  </a:ext>
                </a:extLst>
              </p:cNvPr>
              <p:cNvSpPr txBox="1"/>
              <p:nvPr/>
            </p:nvSpPr>
            <p:spPr>
              <a:xfrm>
                <a:off x="5500269" y="5313565"/>
                <a:ext cx="752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6D52922-DC4D-4DE7-8A60-946896BD0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269" y="5313565"/>
                <a:ext cx="752877" cy="369332"/>
              </a:xfrm>
              <a:prstGeom prst="rect">
                <a:avLst/>
              </a:prstGeom>
              <a:blipFill>
                <a:blip r:embed="rId1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FC9B19-74F0-46FE-A3ED-07C72391AA69}"/>
              </a:ext>
            </a:extLst>
          </p:cNvPr>
          <p:cNvCxnSpPr>
            <a:cxnSpLocks/>
          </p:cNvCxnSpPr>
          <p:nvPr/>
        </p:nvCxnSpPr>
        <p:spPr>
          <a:xfrm>
            <a:off x="2984633" y="5711546"/>
            <a:ext cx="5422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74D2C5C-72E2-499B-BBFA-7C774E378A20}"/>
              </a:ext>
            </a:extLst>
          </p:cNvPr>
          <p:cNvCxnSpPr>
            <a:cxnSpLocks/>
          </p:cNvCxnSpPr>
          <p:nvPr/>
        </p:nvCxnSpPr>
        <p:spPr>
          <a:xfrm>
            <a:off x="5590581" y="5698738"/>
            <a:ext cx="5422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573D0A0-F153-45C9-A092-A9DC0A19B16A}"/>
              </a:ext>
            </a:extLst>
          </p:cNvPr>
          <p:cNvCxnSpPr>
            <a:cxnSpLocks/>
          </p:cNvCxnSpPr>
          <p:nvPr/>
        </p:nvCxnSpPr>
        <p:spPr>
          <a:xfrm>
            <a:off x="9664741" y="5645290"/>
            <a:ext cx="54225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Down 36">
            <a:extLst>
              <a:ext uri="{FF2B5EF4-FFF2-40B4-BE49-F238E27FC236}">
                <a16:creationId xmlns:a16="http://schemas.microsoft.com/office/drawing/2014/main" id="{E34FAEDC-7941-4440-85F0-8F8FFD00A84A}"/>
              </a:ext>
            </a:extLst>
          </p:cNvPr>
          <p:cNvSpPr/>
          <p:nvPr/>
        </p:nvSpPr>
        <p:spPr>
          <a:xfrm>
            <a:off x="2540253" y="3899309"/>
            <a:ext cx="598434" cy="1208159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row: Down 120">
            <a:extLst>
              <a:ext uri="{FF2B5EF4-FFF2-40B4-BE49-F238E27FC236}">
                <a16:creationId xmlns:a16="http://schemas.microsoft.com/office/drawing/2014/main" id="{AEB17CD4-BDF0-44B4-B7F7-1924C9535668}"/>
              </a:ext>
            </a:extLst>
          </p:cNvPr>
          <p:cNvSpPr/>
          <p:nvPr/>
        </p:nvSpPr>
        <p:spPr>
          <a:xfrm>
            <a:off x="5569859" y="3899309"/>
            <a:ext cx="598434" cy="1208159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row: Down 121">
            <a:extLst>
              <a:ext uri="{FF2B5EF4-FFF2-40B4-BE49-F238E27FC236}">
                <a16:creationId xmlns:a16="http://schemas.microsoft.com/office/drawing/2014/main" id="{CC30DFC8-2EF3-4744-80E9-D472B18F0831}"/>
              </a:ext>
            </a:extLst>
          </p:cNvPr>
          <p:cNvSpPr/>
          <p:nvPr/>
        </p:nvSpPr>
        <p:spPr>
          <a:xfrm>
            <a:off x="8902388" y="3899309"/>
            <a:ext cx="598434" cy="1208159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6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4" grpId="0"/>
      <p:bldP spid="8" grpId="0"/>
      <p:bldP spid="104" grpId="0"/>
      <p:bldP spid="115" grpId="0"/>
      <p:bldP spid="30" grpId="0"/>
      <p:bldP spid="117" grpId="0"/>
      <p:bldP spid="118" grpId="0"/>
      <p:bldP spid="37" grpId="0" animBg="1"/>
      <p:bldP spid="121" grpId="0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8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4D5A3EA-C645-41C0-9376-78228D480749}"/>
              </a:ext>
            </a:extLst>
          </p:cNvPr>
          <p:cNvSpPr/>
          <p:nvPr/>
        </p:nvSpPr>
        <p:spPr>
          <a:xfrm>
            <a:off x="348343" y="4574198"/>
            <a:ext cx="11495314" cy="2074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60171" y="312516"/>
            <a:ext cx="1093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Definition of a 2D Topological Quantum Field Theory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75AF64-6AD6-4117-8CFE-BEE52512D234}"/>
              </a:ext>
            </a:extLst>
          </p:cNvPr>
          <p:cNvGrpSpPr/>
          <p:nvPr/>
        </p:nvGrpSpPr>
        <p:grpSpPr>
          <a:xfrm>
            <a:off x="1192363" y="827612"/>
            <a:ext cx="9812903" cy="2667191"/>
            <a:chOff x="1192363" y="1242785"/>
            <a:chExt cx="9812903" cy="266719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1287AA4-F47D-479F-ACE4-55AE18EC22F8}"/>
                </a:ext>
              </a:extLst>
            </p:cNvPr>
            <p:cNvGrpSpPr/>
            <p:nvPr/>
          </p:nvGrpSpPr>
          <p:grpSpPr>
            <a:xfrm>
              <a:off x="1192363" y="1242785"/>
              <a:ext cx="3053251" cy="2667000"/>
              <a:chOff x="1146593" y="2247899"/>
              <a:chExt cx="3053251" cy="266700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015A99FD-CD25-49B5-BAE9-7C11E9B2F9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4269" y="2247899"/>
                <a:ext cx="2695575" cy="2667000"/>
              </a:xfrm>
              <a:prstGeom prst="rect">
                <a:avLst/>
              </a:prstGeom>
            </p:spPr>
          </p:pic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84FD0FD5-58FB-4DF1-AD50-154201A2C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4751" y="2845498"/>
                <a:ext cx="445678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7FF8500-B0A7-4636-BCEE-4D543F04DD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4751" y="4281149"/>
                <a:ext cx="445678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1CB27D41-CCFF-4C17-A480-87E32682B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3436" y="3563955"/>
                <a:ext cx="445678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F86C5C5E-C063-4CEB-81FC-3F513A118FD7}"/>
                      </a:ext>
                    </a:extLst>
                  </p:cNvPr>
                  <p:cNvSpPr txBox="1"/>
                  <p:nvPr/>
                </p:nvSpPr>
                <p:spPr>
                  <a:xfrm>
                    <a:off x="1146593" y="2522332"/>
                    <a:ext cx="61678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F86C5C5E-C063-4CEB-81FC-3F513A118F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6593" y="2522332"/>
                    <a:ext cx="616786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8EABF3B2-034C-47B0-BFB0-2A948E642A82}"/>
                      </a:ext>
                    </a:extLst>
                  </p:cNvPr>
                  <p:cNvSpPr txBox="1"/>
                  <p:nvPr/>
                </p:nvSpPr>
                <p:spPr>
                  <a:xfrm>
                    <a:off x="1161847" y="3978743"/>
                    <a:ext cx="61678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8EABF3B2-034C-47B0-BFB0-2A948E642A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1847" y="3978743"/>
                    <a:ext cx="616786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EB28B51-489F-40E1-973A-C3CAB67C3FC7}"/>
                    </a:ext>
                  </a:extLst>
                </p:cNvPr>
                <p:cNvSpPr txBox="1"/>
                <p:nvPr/>
              </p:nvSpPr>
              <p:spPr>
                <a:xfrm>
                  <a:off x="3999632" y="2222605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EB28B51-489F-40E1-973A-C3CAB67C3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632" y="2222605"/>
                  <a:ext cx="616786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CB82B84-79B7-4AEE-A9C4-193B2904DB96}"/>
                </a:ext>
              </a:extLst>
            </p:cNvPr>
            <p:cNvGrpSpPr/>
            <p:nvPr/>
          </p:nvGrpSpPr>
          <p:grpSpPr>
            <a:xfrm>
              <a:off x="4881447" y="1693282"/>
              <a:ext cx="1813760" cy="1704975"/>
              <a:chOff x="5271006" y="2711467"/>
              <a:chExt cx="1813760" cy="1704975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11F86FA-5007-4D4B-AC56-33A5D2F73C3A}"/>
                  </a:ext>
                </a:extLst>
              </p:cNvPr>
              <p:cNvGrpSpPr/>
              <p:nvPr/>
            </p:nvGrpSpPr>
            <p:grpSpPr>
              <a:xfrm>
                <a:off x="5541716" y="2711467"/>
                <a:ext cx="1543050" cy="1704975"/>
                <a:chOff x="5293181" y="2702476"/>
                <a:chExt cx="1543050" cy="1704975"/>
              </a:xfrm>
            </p:grpSpPr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BE5205CE-8DB9-41E9-87CD-9891FA3609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93181" y="2702476"/>
                  <a:ext cx="1543050" cy="1704975"/>
                </a:xfrm>
                <a:prstGeom prst="rect">
                  <a:avLst/>
                </a:prstGeom>
              </p:spPr>
            </p:pic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C55F3F13-2300-452C-8B93-01E8C76985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28609" y="3579167"/>
                  <a:ext cx="445678" cy="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7EC611E8-2ECA-4AEB-BA95-1C24849D2D91}"/>
                      </a:ext>
                    </a:extLst>
                  </p:cNvPr>
                  <p:cNvSpPr txBox="1"/>
                  <p:nvPr/>
                </p:nvSpPr>
                <p:spPr>
                  <a:xfrm>
                    <a:off x="5271006" y="3217773"/>
                    <a:ext cx="61678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7EC611E8-2ECA-4AEB-BA95-1C24849D2D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1006" y="3217773"/>
                    <a:ext cx="616786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85F2C2A-EE22-4E3D-B8BB-937B10757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3637" t="81314" r="12845" b="3809"/>
            <a:stretch/>
          </p:blipFill>
          <p:spPr>
            <a:xfrm>
              <a:off x="6559336" y="2246897"/>
              <a:ext cx="544341" cy="597743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4253691A-AF50-40B4-B4E1-2B74F8F64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885" r="50951" b="46056"/>
            <a:stretch/>
          </p:blipFill>
          <p:spPr>
            <a:xfrm>
              <a:off x="8137082" y="1289154"/>
              <a:ext cx="2315314" cy="2620822"/>
            </a:xfrm>
            <a:prstGeom prst="rect">
              <a:avLst/>
            </a:prstGeom>
          </p:spPr>
        </p:pic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FA51C150-CA57-4143-8616-76E4BAB28D5F}"/>
                </a:ext>
              </a:extLst>
            </p:cNvPr>
            <p:cNvCxnSpPr>
              <a:cxnSpLocks/>
            </p:cNvCxnSpPr>
            <p:nvPr/>
          </p:nvCxnSpPr>
          <p:spPr>
            <a:xfrm>
              <a:off x="8784633" y="3376604"/>
              <a:ext cx="41697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C5BA3A5-446F-4EA5-A229-D6C3F7574355}"/>
                </a:ext>
              </a:extLst>
            </p:cNvPr>
            <p:cNvCxnSpPr>
              <a:cxnSpLocks/>
            </p:cNvCxnSpPr>
            <p:nvPr/>
          </p:nvCxnSpPr>
          <p:spPr>
            <a:xfrm>
              <a:off x="8784633" y="1802502"/>
              <a:ext cx="41697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B996C81-71EF-4C91-8736-D1343E148725}"/>
                    </a:ext>
                  </a:extLst>
                </p:cNvPr>
                <p:cNvSpPr txBox="1"/>
                <p:nvPr/>
              </p:nvSpPr>
              <p:spPr>
                <a:xfrm>
                  <a:off x="8090973" y="1491485"/>
                  <a:ext cx="5770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B996C81-71EF-4C91-8736-D1343E148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973" y="1491485"/>
                  <a:ext cx="577059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1C4BEA2-45BE-4DC2-B16E-DC79B4762FD8}"/>
                    </a:ext>
                  </a:extLst>
                </p:cNvPr>
                <p:cNvSpPr txBox="1"/>
                <p:nvPr/>
              </p:nvSpPr>
              <p:spPr>
                <a:xfrm>
                  <a:off x="8086467" y="3073687"/>
                  <a:ext cx="5770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41C4BEA2-45BE-4DC2-B16E-DC79B4762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467" y="3073687"/>
                  <a:ext cx="577059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78082987-FE1D-4751-BA40-682B56C68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3637" t="81314" r="12845" b="3809"/>
            <a:stretch/>
          </p:blipFill>
          <p:spPr>
            <a:xfrm>
              <a:off x="10354434" y="2129959"/>
              <a:ext cx="650832" cy="714681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5C8A7DA-CEC1-48AF-9F1C-A86CB60DBA3F}"/>
                </a:ext>
              </a:extLst>
            </p:cNvPr>
            <p:cNvSpPr txBox="1"/>
            <p:nvPr/>
          </p:nvSpPr>
          <p:spPr>
            <a:xfrm>
              <a:off x="7470333" y="2186373"/>
              <a:ext cx="1443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=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5E609D-29D5-453E-8CF3-177B9AF13A09}"/>
              </a:ext>
            </a:extLst>
          </p:cNvPr>
          <p:cNvGrpSpPr/>
          <p:nvPr/>
        </p:nvGrpSpPr>
        <p:grpSpPr>
          <a:xfrm>
            <a:off x="-232212" y="3597399"/>
            <a:ext cx="5236822" cy="2401306"/>
            <a:chOff x="-232212" y="3597399"/>
            <a:chExt cx="5236822" cy="240130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42BF3B-30AE-4243-85F0-4F75D40C2B23}"/>
                </a:ext>
              </a:extLst>
            </p:cNvPr>
            <p:cNvGrpSpPr/>
            <p:nvPr/>
          </p:nvGrpSpPr>
          <p:grpSpPr>
            <a:xfrm>
              <a:off x="1809149" y="3597399"/>
              <a:ext cx="2231785" cy="731039"/>
              <a:chOff x="5755640" y="1651000"/>
              <a:chExt cx="1688732" cy="5283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0D973B6-A451-4493-90B0-02403FAC54A1}"/>
                  </a:ext>
                </a:extLst>
              </p:cNvPr>
              <p:cNvSpPr/>
              <p:nvPr/>
            </p:nvSpPr>
            <p:spPr>
              <a:xfrm>
                <a:off x="5755640" y="1656080"/>
                <a:ext cx="223520" cy="5232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07244BE-D02E-443B-9416-D25D687C371C}"/>
                  </a:ext>
                </a:extLst>
              </p:cNvPr>
              <p:cNvCxnSpPr>
                <a:cxnSpLocks/>
                <a:stCxn id="33" idx="0"/>
                <a:endCxn id="36" idx="0"/>
              </p:cNvCxnSpPr>
              <p:nvPr/>
            </p:nvCxnSpPr>
            <p:spPr>
              <a:xfrm flipV="1">
                <a:off x="5867400" y="1651000"/>
                <a:ext cx="1465212" cy="5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A2166C4-0AA9-42BD-9D66-CBBBE02D0F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2174220"/>
                <a:ext cx="14652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FFF647B-2245-455B-8067-05A388A895C5}"/>
                  </a:ext>
                </a:extLst>
              </p:cNvPr>
              <p:cNvSpPr/>
              <p:nvPr/>
            </p:nvSpPr>
            <p:spPr>
              <a:xfrm>
                <a:off x="7220852" y="1651000"/>
                <a:ext cx="223520" cy="5232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B65FAE7-BACF-4C6E-A386-7C693038636D}"/>
                </a:ext>
              </a:extLst>
            </p:cNvPr>
            <p:cNvGrpSpPr/>
            <p:nvPr/>
          </p:nvGrpSpPr>
          <p:grpSpPr>
            <a:xfrm>
              <a:off x="-232212" y="5151930"/>
              <a:ext cx="5236822" cy="846775"/>
              <a:chOff x="237780" y="5151930"/>
              <a:chExt cx="5236822" cy="84677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F8268A2-88B8-4034-98A8-E2A99771FC1F}"/>
                      </a:ext>
                    </a:extLst>
                  </p:cNvPr>
                  <p:cNvSpPr txBox="1"/>
                  <p:nvPr/>
                </p:nvSpPr>
                <p:spPr>
                  <a:xfrm>
                    <a:off x="237780" y="5151930"/>
                    <a:ext cx="5236822" cy="760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⊗3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⊗2</m:t>
                              </m:r>
                            </m:sup>
                          </m:sSup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F8268A2-88B8-4034-98A8-E2A99771F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780" y="5151930"/>
                    <a:ext cx="5236822" cy="76059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108DA97F-DB21-4962-979F-1D8120F7FC74}"/>
                      </a:ext>
                    </a:extLst>
                  </p:cNvPr>
                  <p:cNvSpPr txBox="1"/>
                  <p:nvPr/>
                </p:nvSpPr>
                <p:spPr>
                  <a:xfrm>
                    <a:off x="2221629" y="5629373"/>
                    <a:ext cx="126526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108DA97F-DB21-4962-979F-1D8120F7FC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1629" y="5629373"/>
                    <a:ext cx="1265267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FEEEA2C-E3CB-4864-BB84-2E232CE55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6017" y="5611220"/>
                <a:ext cx="85641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19897F5-38CE-4636-97A4-D8CA5F5E840D}"/>
                    </a:ext>
                  </a:extLst>
                </p:cNvPr>
                <p:cNvSpPr txBox="1"/>
                <p:nvPr/>
              </p:nvSpPr>
              <p:spPr>
                <a:xfrm>
                  <a:off x="1223946" y="3668541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19897F5-38CE-4636-97A4-D8CA5F5E8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946" y="3668541"/>
                  <a:ext cx="616786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608C8A9-2D0C-40B5-9754-6A9F1F886417}"/>
                    </a:ext>
                  </a:extLst>
                </p:cNvPr>
                <p:cNvSpPr txBox="1"/>
                <p:nvPr/>
              </p:nvSpPr>
              <p:spPr>
                <a:xfrm>
                  <a:off x="4047826" y="3655574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608C8A9-2D0C-40B5-9754-6A9F1F886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826" y="3655574"/>
                  <a:ext cx="616786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952B81B-0093-4855-9E4E-7CC25AD409C5}"/>
                </a:ext>
              </a:extLst>
            </p:cNvPr>
            <p:cNvCxnSpPr>
              <a:cxnSpLocks/>
            </p:cNvCxnSpPr>
            <p:nvPr/>
          </p:nvCxnSpPr>
          <p:spPr>
            <a:xfrm>
              <a:off x="1926025" y="3998243"/>
              <a:ext cx="41697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47A8201-2AF6-455A-B683-8DD601C0A0F4}"/>
                </a:ext>
              </a:extLst>
            </p:cNvPr>
            <p:cNvCxnSpPr>
              <a:cxnSpLocks/>
            </p:cNvCxnSpPr>
            <p:nvPr/>
          </p:nvCxnSpPr>
          <p:spPr>
            <a:xfrm>
              <a:off x="3476261" y="3978739"/>
              <a:ext cx="41697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F2AD02-0F6B-4208-A8FD-1E1EC2387EBD}"/>
              </a:ext>
            </a:extLst>
          </p:cNvPr>
          <p:cNvGrpSpPr/>
          <p:nvPr/>
        </p:nvGrpSpPr>
        <p:grpSpPr>
          <a:xfrm>
            <a:off x="4171195" y="3575004"/>
            <a:ext cx="4146891" cy="2358431"/>
            <a:chOff x="4171195" y="3575004"/>
            <a:chExt cx="4146891" cy="23584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0C12276-3060-4E91-87BE-B97F5741294A}"/>
                    </a:ext>
                  </a:extLst>
                </p:cNvPr>
                <p:cNvSpPr txBox="1"/>
                <p:nvPr/>
              </p:nvSpPr>
              <p:spPr>
                <a:xfrm>
                  <a:off x="4171195" y="5080505"/>
                  <a:ext cx="4146891" cy="733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⊗2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𝕜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0C12276-3060-4E91-87BE-B97F57412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1195" y="5080505"/>
                  <a:ext cx="4146891" cy="73353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5B315E7-0B71-4F26-AE5A-5975EE46A82B}"/>
                </a:ext>
              </a:extLst>
            </p:cNvPr>
            <p:cNvCxnSpPr>
              <a:cxnSpLocks/>
            </p:cNvCxnSpPr>
            <p:nvPr/>
          </p:nvCxnSpPr>
          <p:spPr>
            <a:xfrm>
              <a:off x="5622301" y="5539423"/>
              <a:ext cx="7423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1606C6E-F481-41A2-A4A5-AA747A1E7892}"/>
                    </a:ext>
                  </a:extLst>
                </p:cNvPr>
                <p:cNvSpPr txBox="1"/>
                <p:nvPr/>
              </p:nvSpPr>
              <p:spPr>
                <a:xfrm>
                  <a:off x="5389736" y="5564103"/>
                  <a:ext cx="12652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1606C6E-F481-41A2-A4A5-AA747A1E7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9736" y="5564103"/>
                  <a:ext cx="1265267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4B34F67-D874-46ED-B24C-E0B7E60DA0FD}"/>
                </a:ext>
              </a:extLst>
            </p:cNvPr>
            <p:cNvGrpSpPr/>
            <p:nvPr/>
          </p:nvGrpSpPr>
          <p:grpSpPr>
            <a:xfrm>
              <a:off x="4897867" y="3575004"/>
              <a:ext cx="3016789" cy="726901"/>
              <a:chOff x="4897867" y="3575004"/>
              <a:chExt cx="3016789" cy="72690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AC92B16-3DA8-4DA9-93A2-57166C8412F7}"/>
                  </a:ext>
                </a:extLst>
              </p:cNvPr>
              <p:cNvGrpSpPr/>
              <p:nvPr/>
            </p:nvGrpSpPr>
            <p:grpSpPr>
              <a:xfrm>
                <a:off x="5474602" y="3575004"/>
                <a:ext cx="1786417" cy="724010"/>
                <a:chOff x="5755640" y="1656080"/>
                <a:chExt cx="1351734" cy="523220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823881F-B3F0-45D3-A759-EC93E9248BC8}"/>
                    </a:ext>
                  </a:extLst>
                </p:cNvPr>
                <p:cNvSpPr/>
                <p:nvPr/>
              </p:nvSpPr>
              <p:spPr>
                <a:xfrm>
                  <a:off x="5755640" y="1656080"/>
                  <a:ext cx="223520" cy="5232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FAC1DE7-A505-4BCF-BAF4-A2195B1AC1FB}"/>
                    </a:ext>
                  </a:extLst>
                </p:cNvPr>
                <p:cNvCxnSpPr>
                  <a:cxnSpLocks/>
                  <a:stCxn id="38" idx="0"/>
                  <a:endCxn id="42" idx="0"/>
                </p:cNvCxnSpPr>
                <p:nvPr/>
              </p:nvCxnSpPr>
              <p:spPr>
                <a:xfrm>
                  <a:off x="5867400" y="1656080"/>
                  <a:ext cx="112821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B11B93AC-82D9-4662-AF70-0DF2C46815BA}"/>
                    </a:ext>
                  </a:extLst>
                </p:cNvPr>
                <p:cNvCxnSpPr>
                  <a:cxnSpLocks/>
                  <a:endCxn id="42" idx="4"/>
                </p:cNvCxnSpPr>
                <p:nvPr/>
              </p:nvCxnSpPr>
              <p:spPr>
                <a:xfrm>
                  <a:off x="5867400" y="2174220"/>
                  <a:ext cx="1128214" cy="508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959CF26-2B91-41A5-8FDE-CF25544AFA9F}"/>
                    </a:ext>
                  </a:extLst>
                </p:cNvPr>
                <p:cNvSpPr/>
                <p:nvPr/>
              </p:nvSpPr>
              <p:spPr>
                <a:xfrm>
                  <a:off x="6883854" y="1656080"/>
                  <a:ext cx="223520" cy="5232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EEBFF0A8-FD56-4BA4-97A7-65CBB6667AD0}"/>
                      </a:ext>
                    </a:extLst>
                  </p:cNvPr>
                  <p:cNvSpPr txBox="1"/>
                  <p:nvPr/>
                </p:nvSpPr>
                <p:spPr>
                  <a:xfrm>
                    <a:off x="4897867" y="3655574"/>
                    <a:ext cx="61678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EEBFF0A8-FD56-4BA4-97A7-65CBB6667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7867" y="3655574"/>
                    <a:ext cx="616786" cy="64633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B405C488-6F61-4357-A91B-5B7CE29BFB1E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870" y="3655574"/>
                    <a:ext cx="61678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𝕊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20212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B405C488-6F61-4357-A91B-5B7CE29BFB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7870" y="3655574"/>
                    <a:ext cx="616786" cy="64633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BF71B159-5A37-4691-9233-E2424E083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2301" y="3966433"/>
                <a:ext cx="416972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94C4D226-5780-46A2-99DD-E6DDEDD31C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6348" y="3959404"/>
                <a:ext cx="416972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90FCE4-D90A-4B06-BE97-7907C11B0BB3}"/>
              </a:ext>
            </a:extLst>
          </p:cNvPr>
          <p:cNvGrpSpPr/>
          <p:nvPr/>
        </p:nvGrpSpPr>
        <p:grpSpPr>
          <a:xfrm>
            <a:off x="7705999" y="3556048"/>
            <a:ext cx="4834323" cy="2471473"/>
            <a:chOff x="7705999" y="3556048"/>
            <a:chExt cx="4834323" cy="24714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88C05832-8B90-4704-A27C-08E58F8CFE0C}"/>
                    </a:ext>
                  </a:extLst>
                </p:cNvPr>
                <p:cNvSpPr txBox="1"/>
                <p:nvPr/>
              </p:nvSpPr>
              <p:spPr>
                <a:xfrm>
                  <a:off x="7705999" y="5110514"/>
                  <a:ext cx="4834323" cy="733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⊗3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𝕜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88C05832-8B90-4704-A27C-08E58F8CF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999" y="5110514"/>
                  <a:ext cx="4834323" cy="73353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E43FC54-8EBE-4CBB-B9AE-17FCC0A9AA4C}"/>
                </a:ext>
              </a:extLst>
            </p:cNvPr>
            <p:cNvGrpSpPr/>
            <p:nvPr/>
          </p:nvGrpSpPr>
          <p:grpSpPr>
            <a:xfrm>
              <a:off x="8641190" y="3556048"/>
              <a:ext cx="2231785" cy="731039"/>
              <a:chOff x="5755640" y="1651000"/>
              <a:chExt cx="1688732" cy="5283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D63436A-A59B-4FE7-9193-4504BD2CC6EE}"/>
                  </a:ext>
                </a:extLst>
              </p:cNvPr>
              <p:cNvSpPr/>
              <p:nvPr/>
            </p:nvSpPr>
            <p:spPr>
              <a:xfrm>
                <a:off x="5755640" y="1656080"/>
                <a:ext cx="223520" cy="5232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FD2F49D-8337-4294-BA7A-25C273727CCB}"/>
                  </a:ext>
                </a:extLst>
              </p:cNvPr>
              <p:cNvCxnSpPr>
                <a:cxnSpLocks/>
                <a:stCxn id="45" idx="0"/>
                <a:endCxn id="48" idx="0"/>
              </p:cNvCxnSpPr>
              <p:nvPr/>
            </p:nvCxnSpPr>
            <p:spPr>
              <a:xfrm flipV="1">
                <a:off x="5867400" y="1651000"/>
                <a:ext cx="1465212" cy="5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9823F39-6C92-494D-92F8-C51F4D4B7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2174220"/>
                <a:ext cx="14652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DA32B8E-FD2F-4824-8578-2CFC50D84C47}"/>
                  </a:ext>
                </a:extLst>
              </p:cNvPr>
              <p:cNvSpPr/>
              <p:nvPr/>
            </p:nvSpPr>
            <p:spPr>
              <a:xfrm>
                <a:off x="7220852" y="1651000"/>
                <a:ext cx="223520" cy="52322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7F0ADE9-87DE-4D7E-8391-1B13BB99699A}"/>
                    </a:ext>
                  </a:extLst>
                </p:cNvPr>
                <p:cNvSpPr txBox="1"/>
                <p:nvPr/>
              </p:nvSpPr>
              <p:spPr>
                <a:xfrm>
                  <a:off x="9009301" y="5658189"/>
                  <a:ext cx="16705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7F0ADE9-87DE-4D7E-8391-1B13BB9969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9301" y="5658189"/>
                  <a:ext cx="1670549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8B95355-92EA-49AB-AAFA-8F05F5051EFD}"/>
                </a:ext>
              </a:extLst>
            </p:cNvPr>
            <p:cNvCxnSpPr>
              <a:cxnSpLocks/>
            </p:cNvCxnSpPr>
            <p:nvPr/>
          </p:nvCxnSpPr>
          <p:spPr>
            <a:xfrm>
              <a:off x="9483101" y="5564103"/>
              <a:ext cx="7423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101C6B59-13C8-47C4-9B4F-0C185196A525}"/>
                    </a:ext>
                  </a:extLst>
                </p:cNvPr>
                <p:cNvSpPr txBox="1"/>
                <p:nvPr/>
              </p:nvSpPr>
              <p:spPr>
                <a:xfrm>
                  <a:off x="8046740" y="3655574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101C6B59-13C8-47C4-9B4F-0C185196A5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740" y="3655574"/>
                  <a:ext cx="616786" cy="64633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9D96A40-D63E-4ACA-BA8B-39B64D6E8C59}"/>
                    </a:ext>
                  </a:extLst>
                </p:cNvPr>
                <p:cNvSpPr txBox="1"/>
                <p:nvPr/>
              </p:nvSpPr>
              <p:spPr>
                <a:xfrm>
                  <a:off x="10896259" y="3675078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09D96A40-D63E-4ACA-BA8B-39B64D6E8C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6259" y="3675078"/>
                  <a:ext cx="616786" cy="64633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E4A1CEB-DCD0-4460-9373-F5A679DC1185}"/>
                </a:ext>
              </a:extLst>
            </p:cNvPr>
            <p:cNvCxnSpPr>
              <a:cxnSpLocks/>
            </p:cNvCxnSpPr>
            <p:nvPr/>
          </p:nvCxnSpPr>
          <p:spPr>
            <a:xfrm>
              <a:off x="8815576" y="3944173"/>
              <a:ext cx="41697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4692AD0-9C6C-44E4-940D-7549577CEC28}"/>
                </a:ext>
              </a:extLst>
            </p:cNvPr>
            <p:cNvCxnSpPr>
              <a:cxnSpLocks/>
            </p:cNvCxnSpPr>
            <p:nvPr/>
          </p:nvCxnSpPr>
          <p:spPr>
            <a:xfrm>
              <a:off x="10340593" y="3950352"/>
              <a:ext cx="41697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9783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8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3D1F4BDB-3E36-4638-B13E-C3457D338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738" y="299617"/>
            <a:ext cx="2439534" cy="2413673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2583A53-73C9-46D9-903B-A0B34D89D5D2}"/>
              </a:ext>
            </a:extLst>
          </p:cNvPr>
          <p:cNvSpPr/>
          <p:nvPr/>
        </p:nvSpPr>
        <p:spPr>
          <a:xfrm>
            <a:off x="348343" y="2517182"/>
            <a:ext cx="11495314" cy="9819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60171" y="312516"/>
            <a:ext cx="1093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Fun Example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B33A5B-7B83-4848-8C93-884EC6CA6417}"/>
              </a:ext>
            </a:extLst>
          </p:cNvPr>
          <p:cNvSpPr/>
          <p:nvPr/>
        </p:nvSpPr>
        <p:spPr>
          <a:xfrm>
            <a:off x="1496403" y="1151681"/>
            <a:ext cx="477520" cy="1016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9884C15-E0F4-449A-898F-6433D2D808C9}"/>
                  </a:ext>
                </a:extLst>
              </p:cNvPr>
              <p:cNvSpPr txBox="1"/>
              <p:nvPr/>
            </p:nvSpPr>
            <p:spPr>
              <a:xfrm>
                <a:off x="839668" y="1336515"/>
                <a:ext cx="6167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9884C15-E0F4-449A-898F-6433D2D80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68" y="1336515"/>
                <a:ext cx="61678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502A70-29A0-42EA-9922-FD73B9642A10}"/>
                  </a:ext>
                </a:extLst>
              </p:cNvPr>
              <p:cNvSpPr txBox="1"/>
              <p:nvPr/>
            </p:nvSpPr>
            <p:spPr>
              <a:xfrm>
                <a:off x="463741" y="2561365"/>
                <a:ext cx="39508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2x2 matrices</a:t>
                </a:r>
              </a:p>
              <a:p>
                <a:r>
                  <a:rPr lang="en-US" sz="2400" dirty="0"/>
                  <a:t>        over ℝ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502A70-29A0-42EA-9922-FD73B9642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41" y="2561365"/>
                <a:ext cx="3950869" cy="830997"/>
              </a:xfrm>
              <a:prstGeom prst="rect">
                <a:avLst/>
              </a:prstGeom>
              <a:blipFill>
                <a:blip r:embed="rId6"/>
                <a:stretch>
                  <a:fillRect l="-30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955C2-5ABC-483B-8CFD-1B4A53405645}"/>
              </a:ext>
            </a:extLst>
          </p:cNvPr>
          <p:cNvGrpSpPr/>
          <p:nvPr/>
        </p:nvGrpSpPr>
        <p:grpSpPr>
          <a:xfrm>
            <a:off x="3949907" y="749655"/>
            <a:ext cx="2430679" cy="2639483"/>
            <a:chOff x="3949907" y="749655"/>
            <a:chExt cx="2430679" cy="263948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3151401-9E7B-4E62-9B45-859D3B02B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58300" y="749655"/>
              <a:ext cx="1543050" cy="170497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D6492C4-1526-4F7B-B66F-715EF8912A14}"/>
                    </a:ext>
                  </a:extLst>
                </p:cNvPr>
                <p:cNvSpPr txBox="1"/>
                <p:nvPr/>
              </p:nvSpPr>
              <p:spPr>
                <a:xfrm>
                  <a:off x="4279987" y="2530974"/>
                  <a:ext cx="15485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D6492C4-1526-4F7B-B66F-715EF8912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9987" y="2530974"/>
                  <a:ext cx="1548523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029C1B3-B32F-4A70-9357-3434D208B0AD}"/>
                    </a:ext>
                  </a:extLst>
                </p:cNvPr>
                <p:cNvSpPr txBox="1"/>
                <p:nvPr/>
              </p:nvSpPr>
              <p:spPr>
                <a:xfrm>
                  <a:off x="3949907" y="1272875"/>
                  <a:ext cx="6167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20212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029C1B3-B32F-4A70-9357-3434D208B0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9907" y="1272875"/>
                  <a:ext cx="616786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EDB6E81-A539-4962-8AAC-53B49E48E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3637" t="81314" r="12845" b="3809"/>
            <a:stretch/>
          </p:blipFill>
          <p:spPr>
            <a:xfrm>
              <a:off x="5672052" y="1321463"/>
              <a:ext cx="544341" cy="59774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6CC1C25-1EDC-4226-8281-89A157B32636}"/>
                    </a:ext>
                  </a:extLst>
                </p:cNvPr>
                <p:cNvSpPr txBox="1"/>
                <p:nvPr/>
              </p:nvSpPr>
              <p:spPr>
                <a:xfrm>
                  <a:off x="4539972" y="2927473"/>
                  <a:ext cx="18406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a14:m>
                  <a:r>
                    <a:rPr lang="en-US" sz="2400" dirty="0"/>
                    <a:t> Tr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6CC1C25-1EDC-4226-8281-89A157B32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9972" y="2927473"/>
                  <a:ext cx="1840614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993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0FC7541-689B-469D-921B-FC9EDF85B001}"/>
                  </a:ext>
                </a:extLst>
              </p:cNvPr>
              <p:cNvSpPr txBox="1"/>
              <p:nvPr/>
            </p:nvSpPr>
            <p:spPr>
              <a:xfrm>
                <a:off x="7603704" y="2518842"/>
                <a:ext cx="214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0FC7541-689B-469D-921B-FC9EDF85B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704" y="2518842"/>
                <a:ext cx="2149120" cy="461665"/>
              </a:xfrm>
              <a:prstGeom prst="rect">
                <a:avLst/>
              </a:prstGeom>
              <a:blipFill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8B76188-F0CD-414A-AB15-008D5A82118D}"/>
                  </a:ext>
                </a:extLst>
              </p:cNvPr>
              <p:cNvSpPr txBox="1"/>
              <p:nvPr/>
            </p:nvSpPr>
            <p:spPr>
              <a:xfrm>
                <a:off x="7718152" y="2946852"/>
                <a:ext cx="2149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8B76188-F0CD-414A-AB15-008D5A821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152" y="2946852"/>
                <a:ext cx="2149120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24BB07EA-2715-40EB-A47E-1F71DCC23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03" y="3688329"/>
            <a:ext cx="1852797" cy="18331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BC1B4EB-7580-4C2D-BE1C-AAFA76F3787F}"/>
                  </a:ext>
                </a:extLst>
              </p:cNvPr>
              <p:cNvSpPr txBox="1"/>
              <p:nvPr/>
            </p:nvSpPr>
            <p:spPr>
              <a:xfrm>
                <a:off x="7017548" y="505350"/>
                <a:ext cx="6167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BC1B4EB-7580-4C2D-BE1C-AAFA76F37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548" y="505350"/>
                <a:ext cx="616786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9EF57C7-A6D6-40F5-BECD-5071B9D0DA7C}"/>
                  </a:ext>
                </a:extLst>
              </p:cNvPr>
              <p:cNvSpPr txBox="1"/>
              <p:nvPr/>
            </p:nvSpPr>
            <p:spPr>
              <a:xfrm>
                <a:off x="7017548" y="1844515"/>
                <a:ext cx="6167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9EF57C7-A6D6-40F5-BECD-5071B9D0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548" y="1844515"/>
                <a:ext cx="616786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0FC18A1-064C-4773-83F2-DF57700E216A}"/>
                  </a:ext>
                </a:extLst>
              </p:cNvPr>
              <p:cNvSpPr txBox="1"/>
              <p:nvPr/>
            </p:nvSpPr>
            <p:spPr>
              <a:xfrm>
                <a:off x="9660676" y="1151681"/>
                <a:ext cx="6167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𝕊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2021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0FC18A1-064C-4773-83F2-DF57700E2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676" y="1151681"/>
                <a:ext cx="616786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79">
            <a:extLst>
              <a:ext uri="{FF2B5EF4-FFF2-40B4-BE49-F238E27FC236}">
                <a16:creationId xmlns:a16="http://schemas.microsoft.com/office/drawing/2014/main" id="{7C65B275-62A5-4199-A497-2E701C855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601" y="4047952"/>
            <a:ext cx="1008118" cy="111390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964A11A-4B09-4751-8E93-78D1AA3477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85" r="50951" b="46056"/>
          <a:stretch/>
        </p:blipFill>
        <p:spPr>
          <a:xfrm>
            <a:off x="3675133" y="3672374"/>
            <a:ext cx="1597584" cy="1808387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77FBD91A-7142-47D5-AA4D-9EBB7847A162}"/>
              </a:ext>
            </a:extLst>
          </p:cNvPr>
          <p:cNvSpPr/>
          <p:nvPr/>
        </p:nvSpPr>
        <p:spPr>
          <a:xfrm>
            <a:off x="348343" y="5653981"/>
            <a:ext cx="11495314" cy="9819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08304E-69ED-4911-9233-460C7673FE47}"/>
              </a:ext>
            </a:extLst>
          </p:cNvPr>
          <p:cNvGrpSpPr/>
          <p:nvPr/>
        </p:nvGrpSpPr>
        <p:grpSpPr>
          <a:xfrm>
            <a:off x="1557428" y="5679998"/>
            <a:ext cx="3617704" cy="839371"/>
            <a:chOff x="332203" y="5651853"/>
            <a:chExt cx="3617704" cy="8393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1936BC8-F344-4C09-8BD8-F2237F38ABAD}"/>
                    </a:ext>
                  </a:extLst>
                </p:cNvPr>
                <p:cNvSpPr txBox="1"/>
                <p:nvPr/>
              </p:nvSpPr>
              <p:spPr>
                <a:xfrm>
                  <a:off x="332203" y="5651853"/>
                  <a:ext cx="29754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1936BC8-F344-4C09-8BD8-F2237F38A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203" y="5651853"/>
                  <a:ext cx="2975410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D20FE9C-DE62-48AE-ABE6-C2399A06E2E3}"/>
                    </a:ext>
                  </a:extLst>
                </p:cNvPr>
                <p:cNvSpPr txBox="1"/>
                <p:nvPr/>
              </p:nvSpPr>
              <p:spPr>
                <a:xfrm>
                  <a:off x="561494" y="6029559"/>
                  <a:ext cx="33884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a14:m>
                  <a:r>
                    <a:rPr lang="en-US" sz="2400" dirty="0"/>
                    <a:t>Tr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ED20FE9C-DE62-48AE-ABE6-C2399A06E2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94" y="6029559"/>
                  <a:ext cx="3388413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360" t="-9333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E40029E0-29DA-42D3-91FB-A02F045E38A4}"/>
              </a:ext>
            </a:extLst>
          </p:cNvPr>
          <p:cNvSpPr txBox="1"/>
          <p:nvPr/>
        </p:nvSpPr>
        <p:spPr>
          <a:xfrm>
            <a:off x="3366280" y="4218899"/>
            <a:ext cx="144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21148E38-4190-416C-A725-54D32A07E9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36" t="20733" r="14931" b="21035"/>
          <a:stretch/>
        </p:blipFill>
        <p:spPr>
          <a:xfrm>
            <a:off x="6656479" y="3603607"/>
            <a:ext cx="722138" cy="6486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1330280-C47D-426A-85CE-0ECD42B6EB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36" t="20733" r="14931" b="21035"/>
          <a:stretch/>
        </p:blipFill>
        <p:spPr>
          <a:xfrm>
            <a:off x="6656479" y="4810574"/>
            <a:ext cx="722138" cy="6486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41DAA0E-8651-4A0A-864E-2CCF0B87A0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29354" y="4341531"/>
            <a:ext cx="376387" cy="48759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4643A659-A351-4AE4-973F-F6D68250867A}"/>
              </a:ext>
            </a:extLst>
          </p:cNvPr>
          <p:cNvSpPr txBox="1"/>
          <p:nvPr/>
        </p:nvSpPr>
        <p:spPr>
          <a:xfrm>
            <a:off x="7956432" y="4218899"/>
            <a:ext cx="1443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014F07A-0D79-4F87-B693-A1C6A7D7AF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36" t="20733" r="14931" b="21035"/>
          <a:stretch/>
        </p:blipFill>
        <p:spPr>
          <a:xfrm>
            <a:off x="8852128" y="3902030"/>
            <a:ext cx="722138" cy="6486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D02F72A-406B-415B-85CC-E7A0F475EE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36" t="20733" r="14931" b="21035"/>
          <a:stretch/>
        </p:blipFill>
        <p:spPr>
          <a:xfrm>
            <a:off x="8852128" y="4550670"/>
            <a:ext cx="722138" cy="64864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8501A294-7A52-462F-AFE8-29CD6B8B2D09}"/>
              </a:ext>
            </a:extLst>
          </p:cNvPr>
          <p:cNvGrpSpPr/>
          <p:nvPr/>
        </p:nvGrpSpPr>
        <p:grpSpPr>
          <a:xfrm>
            <a:off x="5617622" y="5666767"/>
            <a:ext cx="6115006" cy="868486"/>
            <a:chOff x="-212363" y="5657339"/>
            <a:chExt cx="3871451" cy="8684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349D83C-3642-4D55-A7DC-125D84B445A5}"/>
                    </a:ext>
                  </a:extLst>
                </p:cNvPr>
                <p:cNvSpPr txBox="1"/>
                <p:nvPr/>
              </p:nvSpPr>
              <p:spPr>
                <a:xfrm>
                  <a:off x="-212363" y="5657339"/>
                  <a:ext cx="33884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      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A349D83C-3642-4D55-A7DC-125D84B445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2363" y="5657339"/>
                  <a:ext cx="3388412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A058ABB4-8C9C-49E4-8E6B-54049C3412D6}"/>
                    </a:ext>
                  </a:extLst>
                </p:cNvPr>
                <p:cNvSpPr txBox="1"/>
                <p:nvPr/>
              </p:nvSpPr>
              <p:spPr>
                <a:xfrm>
                  <a:off x="270675" y="6064160"/>
                  <a:ext cx="33884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a14:m>
                  <a:r>
                    <a:rPr lang="en-US" sz="2400" dirty="0"/>
                    <a:t>Tr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a14:m>
                  <a:r>
                    <a:rPr lang="en-US" sz="2400" dirty="0"/>
                    <a:t> Tr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a14:m>
                  <a:r>
                    <a:rPr lang="en-US" sz="2400" dirty="0"/>
                    <a:t>Tr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Tr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A058ABB4-8C9C-49E4-8E6B-54049C341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675" y="6064160"/>
                  <a:ext cx="3388413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34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704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7" grpId="0"/>
      <p:bldP spid="79" grpId="0"/>
      <p:bldP spid="88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EFF098-988D-44BE-A4E4-78B82BEFC642}"/>
              </a:ext>
            </a:extLst>
          </p:cNvPr>
          <p:cNvSpPr/>
          <p:nvPr/>
        </p:nvSpPr>
        <p:spPr>
          <a:xfrm>
            <a:off x="348343" y="209758"/>
            <a:ext cx="11495314" cy="6438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E6DCA-DDE5-4308-9945-2EB0559C7D5E}"/>
              </a:ext>
            </a:extLst>
          </p:cNvPr>
          <p:cNvSpPr txBox="1"/>
          <p:nvPr/>
        </p:nvSpPr>
        <p:spPr>
          <a:xfrm>
            <a:off x="560171" y="312516"/>
            <a:ext cx="1093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More Abstract Example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31A3D1-5B3E-43C8-84FC-32BC392364A8}"/>
              </a:ext>
            </a:extLst>
          </p:cNvPr>
          <p:cNvGrpSpPr/>
          <p:nvPr/>
        </p:nvGrpSpPr>
        <p:grpSpPr>
          <a:xfrm>
            <a:off x="769879" y="4246773"/>
            <a:ext cx="5118459" cy="932521"/>
            <a:chOff x="6838491" y="1948480"/>
            <a:chExt cx="3213886" cy="58553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8C82818-8D65-40BD-9940-E840F13A0BC3}"/>
                </a:ext>
              </a:extLst>
            </p:cNvPr>
            <p:cNvGrpSpPr/>
            <p:nvPr/>
          </p:nvGrpSpPr>
          <p:grpSpPr>
            <a:xfrm>
              <a:off x="9572317" y="2003717"/>
              <a:ext cx="480060" cy="526040"/>
              <a:chOff x="9590319" y="2028352"/>
              <a:chExt cx="480060" cy="52604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E94860F-2A7F-49E9-BA78-79A82D49BA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57" t="42637" r="87102" b="31999"/>
              <a:stretch/>
            </p:blipFill>
            <p:spPr>
              <a:xfrm>
                <a:off x="9590319" y="2028352"/>
                <a:ext cx="480060" cy="526040"/>
              </a:xfrm>
              <a:prstGeom prst="rect">
                <a:avLst/>
              </a:prstGeom>
            </p:spPr>
          </p:pic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7FC3CE0-61D5-41FB-9D7A-0CF63861B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8012" y="2088890"/>
                <a:ext cx="143137" cy="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284662-1721-46F1-B02F-D4341B2B1E6F}"/>
                </a:ext>
              </a:extLst>
            </p:cNvPr>
            <p:cNvGrpSpPr/>
            <p:nvPr/>
          </p:nvGrpSpPr>
          <p:grpSpPr>
            <a:xfrm>
              <a:off x="6838491" y="1948480"/>
              <a:ext cx="2781300" cy="585531"/>
              <a:chOff x="5219700" y="1651000"/>
              <a:chExt cx="2781300" cy="58553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9D61C5D-E921-4B9D-BE23-194A9755985B}"/>
                  </a:ext>
                </a:extLst>
              </p:cNvPr>
              <p:cNvGrpSpPr/>
              <p:nvPr/>
            </p:nvGrpSpPr>
            <p:grpSpPr>
              <a:xfrm>
                <a:off x="5219700" y="1651000"/>
                <a:ext cx="2781300" cy="585531"/>
                <a:chOff x="5219700" y="1651000"/>
                <a:chExt cx="2781300" cy="585531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C5EF31B-7213-4829-BE0A-B4B2381D869D}"/>
                    </a:ext>
                  </a:extLst>
                </p:cNvPr>
                <p:cNvSpPr/>
                <p:nvPr/>
              </p:nvSpPr>
              <p:spPr>
                <a:xfrm>
                  <a:off x="5755640" y="1656080"/>
                  <a:ext cx="223520" cy="5232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D3B0B2B-2D20-4476-9375-2611E83570DF}"/>
                    </a:ext>
                  </a:extLst>
                </p:cNvPr>
                <p:cNvCxnSpPr>
                  <a:stCxn id="21" idx="0"/>
                </p:cNvCxnSpPr>
                <p:nvPr/>
              </p:nvCxnSpPr>
              <p:spPr>
                <a:xfrm>
                  <a:off x="5867400" y="1656080"/>
                  <a:ext cx="20269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E9418DF-E28E-4C55-9178-07AF44A6704D}"/>
                    </a:ext>
                  </a:extLst>
                </p:cNvPr>
                <p:cNvCxnSpPr/>
                <p:nvPr/>
              </p:nvCxnSpPr>
              <p:spPr>
                <a:xfrm>
                  <a:off x="5867400" y="2174220"/>
                  <a:ext cx="20269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0F9E4CE-BE4B-4B76-B38E-556454E0F4E4}"/>
                    </a:ext>
                  </a:extLst>
                </p:cNvPr>
                <p:cNvSpPr/>
                <p:nvPr/>
              </p:nvSpPr>
              <p:spPr>
                <a:xfrm>
                  <a:off x="7777480" y="1651000"/>
                  <a:ext cx="223520" cy="52322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02176D33-AC6F-4168-878E-6FB572A364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057" t="42637" r="87102" b="31999"/>
                <a:stretch/>
              </p:blipFill>
              <p:spPr>
                <a:xfrm>
                  <a:off x="5219700" y="1710491"/>
                  <a:ext cx="480060" cy="526040"/>
                </a:xfrm>
                <a:prstGeom prst="rect">
                  <a:avLst/>
                </a:prstGeom>
              </p:spPr>
            </p:pic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084FB66E-84B4-4468-9102-26C96F0ED117}"/>
                  </a:ext>
                </a:extLst>
              </p:cNvPr>
              <p:cNvCxnSpPr/>
              <p:nvPr/>
            </p:nvCxnSpPr>
            <p:spPr>
              <a:xfrm>
                <a:off x="5867400" y="1923263"/>
                <a:ext cx="480060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4D37A7D-FEB8-408C-822C-B2E50B5D11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93499" y="1899828"/>
                <a:ext cx="583763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1EE667-29F0-4730-B1B3-FDA0A896B4DC}"/>
              </a:ext>
            </a:extLst>
          </p:cNvPr>
          <p:cNvGrpSpPr/>
          <p:nvPr/>
        </p:nvGrpSpPr>
        <p:grpSpPr>
          <a:xfrm>
            <a:off x="7306959" y="3411878"/>
            <a:ext cx="3143167" cy="3056002"/>
            <a:chOff x="7479101" y="2851474"/>
            <a:chExt cx="1917170" cy="186400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8252797-1382-48DC-9888-D9F99A4F23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885" r="50951" b="46056"/>
            <a:stretch/>
          </p:blipFill>
          <p:spPr>
            <a:xfrm>
              <a:off x="7636186" y="2851474"/>
              <a:ext cx="1760085" cy="18640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7B720E0-0C2A-4EF3-9903-CD84F6850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57" t="42637" r="87102" b="31999"/>
            <a:stretch/>
          </p:blipFill>
          <p:spPr>
            <a:xfrm>
              <a:off x="7479101" y="2989897"/>
              <a:ext cx="480060" cy="526040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F20CB99-3D72-46E0-82B7-9795FBEE54D3}"/>
                </a:ext>
              </a:extLst>
            </p:cNvPr>
            <p:cNvCxnSpPr/>
            <p:nvPr/>
          </p:nvCxnSpPr>
          <p:spPr>
            <a:xfrm>
              <a:off x="8128448" y="3200457"/>
              <a:ext cx="48006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85BDB07-8557-48ED-81B1-8E3ED2707643}"/>
                </a:ext>
              </a:extLst>
            </p:cNvPr>
            <p:cNvCxnSpPr/>
            <p:nvPr/>
          </p:nvCxnSpPr>
          <p:spPr>
            <a:xfrm>
              <a:off x="8128448" y="4343457"/>
              <a:ext cx="48006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F7C069D-55AA-45E6-BAD6-77EC4A4D110D}"/>
                </a:ext>
              </a:extLst>
            </p:cNvPr>
            <p:cNvGrpSpPr/>
            <p:nvPr/>
          </p:nvGrpSpPr>
          <p:grpSpPr>
            <a:xfrm>
              <a:off x="7486191" y="4137568"/>
              <a:ext cx="480060" cy="526040"/>
              <a:chOff x="9590319" y="2028352"/>
              <a:chExt cx="480060" cy="52604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4F6622E-656C-43AC-9F3F-BDDC2DF354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57" t="42637" r="87102" b="31999"/>
              <a:stretch/>
            </p:blipFill>
            <p:spPr>
              <a:xfrm>
                <a:off x="9590319" y="2028352"/>
                <a:ext cx="480060" cy="526040"/>
              </a:xfrm>
              <a:prstGeom prst="rect">
                <a:avLst/>
              </a:prstGeom>
            </p:spPr>
          </p:pic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5F91354-0E82-48FD-B321-0F56B3CC01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8012" y="2088890"/>
                <a:ext cx="143137" cy="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DE26F2-9C47-4A53-AE64-016E7178F63D}"/>
                  </a:ext>
                </a:extLst>
              </p:cNvPr>
              <p:cNvSpPr txBox="1"/>
              <p:nvPr/>
            </p:nvSpPr>
            <p:spPr>
              <a:xfrm>
                <a:off x="1283687" y="956205"/>
                <a:ext cx="9981147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Hom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000" dirty="0" err="1"/>
                  <a:t>Hom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)≅ </m:t>
                    </m:r>
                  </m:oMath>
                </a14:m>
                <a:r>
                  <a:rPr lang="en-US" sz="4000" dirty="0"/>
                  <a:t>Hom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𝑊</m:t>
                    </m:r>
                    <m:r>
                      <m:rPr>
                        <m:nor/>
                      </m:rPr>
                      <a:rPr lang="en-US" sz="4000">
                        <a:solidFill>
                          <a:srgbClr val="202122"/>
                        </a:solidFill>
                        <a:latin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/>
              </a:p>
              <a:p>
                <a:r>
                  <a:rPr lang="en-US" sz="4000" dirty="0"/>
                  <a:t>Hom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000" dirty="0"/>
                  <a:t>Hom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𝕜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))  ≅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Hom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𝕜</m:t>
                        </m:r>
                      </m:e>
                    </m:d>
                  </m:oMath>
                </a14:m>
                <a:endParaRPr lang="en-US" sz="4000" b="0" dirty="0"/>
              </a:p>
              <a:p>
                <a:r>
                  <a:rPr lang="en-US" sz="4000" dirty="0"/>
                  <a:t>Hom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              ≅</m:t>
                    </m:r>
                    <m:r>
                      <a:rPr lang="en-US" sz="4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Hom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𝕜</m:t>
                        </m:r>
                      </m:e>
                    </m:d>
                  </m:oMath>
                </a14:m>
                <a:endParaRPr lang="en-US" sz="4000" dirty="0"/>
              </a:p>
              <a:p>
                <a:endParaRPr lang="en-US" sz="4000" dirty="0"/>
              </a:p>
              <a:p>
                <a:endParaRPr lang="en-US" sz="40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DE26F2-9C47-4A53-AE64-016E7178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87" y="956205"/>
                <a:ext cx="9981147" cy="3170099"/>
              </a:xfrm>
              <a:prstGeom prst="rect">
                <a:avLst/>
              </a:prstGeom>
              <a:blipFill>
                <a:blip r:embed="rId6"/>
                <a:stretch>
                  <a:fillRect l="-2199" t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4B5B73F-DB6D-4C08-8857-1CBCF80644D0}"/>
              </a:ext>
            </a:extLst>
          </p:cNvPr>
          <p:cNvSpPr/>
          <p:nvPr/>
        </p:nvSpPr>
        <p:spPr>
          <a:xfrm>
            <a:off x="348343" y="1605280"/>
            <a:ext cx="10138434" cy="647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79597A-47D6-4A8F-A241-63CC6636855E}"/>
              </a:ext>
            </a:extLst>
          </p:cNvPr>
          <p:cNvSpPr/>
          <p:nvPr/>
        </p:nvSpPr>
        <p:spPr>
          <a:xfrm>
            <a:off x="1026783" y="2317022"/>
            <a:ext cx="10138434" cy="647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2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{CAC424BA-2421-4E80-BACA-B720DF14C562}tf56410444_win32</Template>
  <TotalTime>19791</TotalTime>
  <Words>711</Words>
  <Application>Microsoft Office PowerPoint</Application>
  <PresentationFormat>Widescreen</PresentationFormat>
  <Paragraphs>140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Avenir Next LT Pro Light</vt:lpstr>
      <vt:lpstr>Calibri</vt:lpstr>
      <vt:lpstr>Cambria Math</vt:lpstr>
      <vt:lpstr>Garamond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Cianan Conefrey-Shinozaki</dc:creator>
  <cp:lastModifiedBy>Cianan Conefrey-Shinozaki</cp:lastModifiedBy>
  <cp:revision>232</cp:revision>
  <dcterms:created xsi:type="dcterms:W3CDTF">2020-11-17T06:24:21Z</dcterms:created>
  <dcterms:modified xsi:type="dcterms:W3CDTF">2022-04-28T04:11:18Z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