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5" r:id="rId5"/>
    <p:sldId id="264" r:id="rId6"/>
    <p:sldId id="267" r:id="rId7"/>
    <p:sldId id="269" r:id="rId8"/>
    <p:sldId id="334" r:id="rId9"/>
    <p:sldId id="376" r:id="rId10"/>
    <p:sldId id="375" r:id="rId11"/>
    <p:sldId id="374" r:id="rId12"/>
    <p:sldId id="373" r:id="rId13"/>
    <p:sldId id="372" r:id="rId14"/>
    <p:sldId id="275" r:id="rId15"/>
    <p:sldId id="277" r:id="rId16"/>
    <p:sldId id="276" r:id="rId17"/>
    <p:sldId id="271" r:id="rId18"/>
    <p:sldId id="274" r:id="rId19"/>
    <p:sldId id="273" r:id="rId20"/>
    <p:sldId id="272" r:id="rId21"/>
    <p:sldId id="278" r:id="rId22"/>
    <p:sldId id="316" r:id="rId23"/>
    <p:sldId id="371" r:id="rId24"/>
    <p:sldId id="377" r:id="rId25"/>
    <p:sldId id="318" r:id="rId26"/>
    <p:sldId id="317" r:id="rId27"/>
    <p:sldId id="362" r:id="rId28"/>
    <p:sldId id="361" r:id="rId29"/>
    <p:sldId id="360" r:id="rId30"/>
    <p:sldId id="359" r:id="rId31"/>
    <p:sldId id="358" r:id="rId32"/>
    <p:sldId id="357" r:id="rId33"/>
    <p:sldId id="356" r:id="rId34"/>
    <p:sldId id="355" r:id="rId35"/>
    <p:sldId id="354" r:id="rId36"/>
    <p:sldId id="353" r:id="rId37"/>
    <p:sldId id="352" r:id="rId38"/>
    <p:sldId id="351" r:id="rId39"/>
    <p:sldId id="350" r:id="rId40"/>
    <p:sldId id="349" r:id="rId41"/>
    <p:sldId id="348" r:id="rId42"/>
    <p:sldId id="347" r:id="rId43"/>
    <p:sldId id="346" r:id="rId44"/>
    <p:sldId id="345" r:id="rId45"/>
    <p:sldId id="344" r:id="rId46"/>
    <p:sldId id="279" r:id="rId47"/>
    <p:sldId id="287" r:id="rId48"/>
    <p:sldId id="280" r:id="rId49"/>
    <p:sldId id="281" r:id="rId50"/>
    <p:sldId id="282" r:id="rId51"/>
    <p:sldId id="288" r:id="rId52"/>
    <p:sldId id="303" r:id="rId53"/>
    <p:sldId id="283" r:id="rId54"/>
    <p:sldId id="285" r:id="rId55"/>
    <p:sldId id="284" r:id="rId56"/>
    <p:sldId id="289" r:id="rId57"/>
    <p:sldId id="293" r:id="rId58"/>
    <p:sldId id="292" r:id="rId59"/>
    <p:sldId id="291" r:id="rId60"/>
    <p:sldId id="290" r:id="rId61"/>
    <p:sldId id="295" r:id="rId62"/>
    <p:sldId id="369" r:id="rId63"/>
    <p:sldId id="370" r:id="rId64"/>
    <p:sldId id="296" r:id="rId65"/>
    <p:sldId id="368" r:id="rId66"/>
    <p:sldId id="367" r:id="rId67"/>
    <p:sldId id="366" r:id="rId68"/>
    <p:sldId id="365" r:id="rId69"/>
    <p:sldId id="364" r:id="rId70"/>
    <p:sldId id="363" r:id="rId71"/>
    <p:sldId id="333" r:id="rId72"/>
    <p:sldId id="339" r:id="rId73"/>
    <p:sldId id="343" r:id="rId74"/>
    <p:sldId id="340" r:id="rId75"/>
    <p:sldId id="341" r:id="rId76"/>
    <p:sldId id="342" r:id="rId77"/>
    <p:sldId id="304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9B9B"/>
    <a:srgbClr val="A3A3A3"/>
    <a:srgbClr val="E6E6E6"/>
    <a:srgbClr val="ABABAB"/>
    <a:srgbClr val="00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4660"/>
  </p:normalViewPr>
  <p:slideViewPr>
    <p:cSldViewPr snapToGrid="0">
      <p:cViewPr>
        <p:scale>
          <a:sx n="70" d="100"/>
          <a:sy n="70" d="100"/>
        </p:scale>
        <p:origin x="1320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5E9BA-951E-4AF2-855A-DC2BB69D0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5149C-96DE-4B47-9AE5-5936AB06D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401B1-843D-463C-89F1-E6A869E6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1F237-B5A3-4ED6-AB4D-ECB7768F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DE7C9-3157-4959-8BA3-5081059B4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BDDF3-4196-4E3F-949D-83FF17469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0B2BF-835C-4085-89CB-8A2EF2D71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247A7-E323-4E3B-9EEC-6A73EE84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1B45-0B15-4D7B-8B02-91444CA2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1A773-2502-46FE-AFFB-510D1DE3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4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1C095D-A7C5-4F82-BB76-42F060529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F9EEA-BF8E-4B23-A840-856735C45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BDAA3-5B70-40B4-B34F-5E50C3A0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12175-26F3-4D0B-A65C-5C2D7FAB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FD3AC-2F32-421E-B1B2-4AED0C0A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4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832C-6D8A-40A0-B6FA-A48C72B9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32EBE-7FF1-467C-AC8D-09937813F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FDB6-979E-4424-AE52-B04D01215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661E-CC1C-414B-9169-90244DDC6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226ED-72D1-494D-964A-DFECFAE8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5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7BAA-BBDA-4947-8564-D0C2313C9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F7F81-6C3B-480A-B2CA-46469943A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BEBCD-F09E-4C4A-B051-0AE4C4DE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C9C62-CEEF-433A-99D9-32925645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D28F7-1012-4C46-85D5-1012BFC1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3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133F-3C61-4EED-9A74-BBDC4C1D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23CA-C3AB-4063-98C8-C845A23838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0B3E9-9DD0-46A2-A25E-821C77668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39163-0131-4476-9AF1-DE4C6284A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20AEFD-EE89-49BA-9F4F-5794CDFF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8EC7B-678A-4117-8287-3F8C836D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5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343A9-7D2F-4A2D-B1C5-15E28FD9F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8451D-39D3-4EA7-84DA-A7524C93E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D320D-3053-43EC-8235-C972B336C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BE838B-D6B5-42D2-8C55-0627652877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92C836-6AB3-496D-8F1B-9C2BA3C35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CD3E36-D5C0-4009-B5FB-8BBB1575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9CB06-8EA6-48EE-A668-546B72761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80E11A-F4EE-4CDE-A0BB-08CA3D627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3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B96C-F7F9-4B85-A397-7879AB9A0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11E636-685B-42E1-8AA1-524FBB2E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4E632E-DF5C-40D7-BD97-54E5C3285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1F85C-1620-40A5-A480-B323F52D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98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0F5ED-04C1-4612-A18C-4A6F16798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B9789-CD48-4CB6-8CA5-CDC6E7B0C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8C438-2797-4C9E-A476-CD593D5C5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0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8FCA-50A4-430B-B743-41E986305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F2BF2-4387-401D-9361-9F4668477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2782D-954B-419D-9D6C-B75107ABE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20F79-8D81-4F44-BA25-EED7A990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360F6F-C5EF-4729-B072-68F3D89B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00A45-46F3-48F7-8C77-4A088D9A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F9463-CE38-4A73-A14A-B87AF49A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00EC7-B961-44E3-8609-922B866D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981F-2103-4B41-BABF-2BACA166B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35E74-497B-4F3C-9DFC-D0B6E613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B61AE-62AB-44A1-AC3B-681AC319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BB624-C357-41A6-A141-2F605C67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BAC432-5C80-48C5-AF13-056F673D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27318-F0F5-4A28-96CE-178143DE0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9FC9D-A522-448B-AD23-186978272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D9A1E-17FA-4CC0-9ADC-C42892E2C1C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8DD89-B2EF-4DF3-9C5E-B499B1249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F2EB1-5514-428E-B739-E4613BCD4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B9506-CC3C-44ED-8064-CCF30C506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C2BD-1DE4-4C5D-83D6-BBB11549A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</a:t>
            </a:r>
            <a:br>
              <a:rPr lang="en-US" dirty="0">
                <a:latin typeface="Red Hat Text" panose="02010503040201060303" pitchFamily="2" charset="0"/>
              </a:rPr>
            </a:br>
            <a:r>
              <a:rPr lang="en-US" dirty="0">
                <a:latin typeface="Red Hat Text" panose="02010503040201060303" pitchFamily="2" charset="0"/>
              </a:rPr>
              <a:t>Time Series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7F90B-B796-4B01-8A39-4A42BF27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/>
          <a:lstStyle/>
          <a:p>
            <a:r>
              <a:rPr lang="en-US" sz="3600" dirty="0">
                <a:latin typeface="Red Hat Text" panose="02010503040201060303" pitchFamily="2" charset="0"/>
              </a:rPr>
              <a:t>Sam Rosenberg</a:t>
            </a:r>
          </a:p>
          <a:p>
            <a:r>
              <a:rPr lang="en-US" dirty="0">
                <a:latin typeface="Red Hat Text" panose="02010503040201060303" pitchFamily="2" charset="0"/>
              </a:rPr>
              <a:t>University of Pennsylvania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49E17B6-1712-4A3E-8FC0-31A38A95B073}"/>
              </a:ext>
            </a:extLst>
          </p:cNvPr>
          <p:cNvSpPr txBox="1">
            <a:spLocks/>
          </p:cNvSpPr>
          <p:nvPr/>
        </p:nvSpPr>
        <p:spPr>
          <a:xfrm>
            <a:off x="1524000" y="5526796"/>
            <a:ext cx="9144000" cy="827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Red Hat Text" panose="02010503040201060303" pitchFamily="2" charset="0"/>
              </a:rPr>
              <a:t>DRP Presentations</a:t>
            </a:r>
          </a:p>
          <a:p>
            <a:r>
              <a:rPr lang="en-US" sz="2200" dirty="0">
                <a:latin typeface="Red Hat Text" panose="02010503040201060303" pitchFamily="2" charset="0"/>
              </a:rPr>
              <a:t>April 30th, 2020</a:t>
            </a:r>
          </a:p>
        </p:txBody>
      </p:sp>
    </p:spTree>
    <p:extLst>
      <p:ext uri="{BB962C8B-B14F-4D97-AF65-F5344CB8AC3E}">
        <p14:creationId xmlns:p14="http://schemas.microsoft.com/office/powerpoint/2010/main" val="384411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Where do time series occur?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39819-B935-43B4-BC86-5DCF5EDE7119}"/>
              </a:ext>
            </a:extLst>
          </p:cNvPr>
          <p:cNvCxnSpPr>
            <a:cxnSpLocks/>
          </p:cNvCxnSpPr>
          <p:nvPr/>
        </p:nvCxnSpPr>
        <p:spPr>
          <a:xfrm>
            <a:off x="3478490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C29922-89F7-4C88-8318-4921F7751715}"/>
              </a:ext>
            </a:extLst>
          </p:cNvPr>
          <p:cNvCxnSpPr>
            <a:cxnSpLocks/>
          </p:cNvCxnSpPr>
          <p:nvPr/>
        </p:nvCxnSpPr>
        <p:spPr>
          <a:xfrm>
            <a:off x="7309585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BB8798-6343-4348-9AD1-8857DC98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3" y="2602687"/>
            <a:ext cx="3654914" cy="2610653"/>
          </a:xfrm>
          <a:prstGeom prst="rect">
            <a:avLst/>
          </a:prstGeo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C5F49C92-5A13-4D9A-A38A-FE7185E07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4"/>
          <a:stretch/>
        </p:blipFill>
        <p:spPr>
          <a:xfrm>
            <a:off x="51667" y="2564463"/>
            <a:ext cx="3296686" cy="2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6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Where do time series occur?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39819-B935-43B4-BC86-5DCF5EDE7119}"/>
              </a:ext>
            </a:extLst>
          </p:cNvPr>
          <p:cNvCxnSpPr>
            <a:cxnSpLocks/>
          </p:cNvCxnSpPr>
          <p:nvPr/>
        </p:nvCxnSpPr>
        <p:spPr>
          <a:xfrm>
            <a:off x="3478490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C29922-89F7-4C88-8318-4921F7751715}"/>
              </a:ext>
            </a:extLst>
          </p:cNvPr>
          <p:cNvCxnSpPr>
            <a:cxnSpLocks/>
          </p:cNvCxnSpPr>
          <p:nvPr/>
        </p:nvCxnSpPr>
        <p:spPr>
          <a:xfrm>
            <a:off x="7309585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BB8798-6343-4348-9AD1-8857DC98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3" y="2602687"/>
            <a:ext cx="3654914" cy="2610653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11197A8-EF96-413A-A732-8BC182ECE8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7396674" y="2602687"/>
            <a:ext cx="4728503" cy="257918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197404EF-F972-47B6-9B8F-D30D3C79F7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4"/>
          <a:stretch/>
        </p:blipFill>
        <p:spPr>
          <a:xfrm>
            <a:off x="51667" y="2564463"/>
            <a:ext cx="3296686" cy="2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0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does it mean to analyze a time series?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39819-B935-43B4-BC86-5DCF5EDE7119}"/>
              </a:ext>
            </a:extLst>
          </p:cNvPr>
          <p:cNvCxnSpPr>
            <a:cxnSpLocks/>
          </p:cNvCxnSpPr>
          <p:nvPr/>
        </p:nvCxnSpPr>
        <p:spPr>
          <a:xfrm>
            <a:off x="3478490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C29922-89F7-4C88-8318-4921F7751715}"/>
              </a:ext>
            </a:extLst>
          </p:cNvPr>
          <p:cNvCxnSpPr>
            <a:cxnSpLocks/>
          </p:cNvCxnSpPr>
          <p:nvPr/>
        </p:nvCxnSpPr>
        <p:spPr>
          <a:xfrm>
            <a:off x="7309585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BB8798-6343-4348-9AD1-8857DC98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3" y="2602687"/>
            <a:ext cx="3654914" cy="2610653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A6A6638B-4DBE-41E9-A187-0B38B24D9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7396674" y="2602687"/>
            <a:ext cx="4728503" cy="2579183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72166837-C287-436F-A861-5809955FFD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4"/>
          <a:stretch/>
        </p:blipFill>
        <p:spPr>
          <a:xfrm>
            <a:off x="51667" y="2564463"/>
            <a:ext cx="3296686" cy="2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18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Why is analysis important?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39819-B935-43B4-BC86-5DCF5EDE7119}"/>
              </a:ext>
            </a:extLst>
          </p:cNvPr>
          <p:cNvCxnSpPr>
            <a:cxnSpLocks/>
          </p:cNvCxnSpPr>
          <p:nvPr/>
        </p:nvCxnSpPr>
        <p:spPr>
          <a:xfrm>
            <a:off x="3478490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C29922-89F7-4C88-8318-4921F7751715}"/>
              </a:ext>
            </a:extLst>
          </p:cNvPr>
          <p:cNvCxnSpPr>
            <a:cxnSpLocks/>
          </p:cNvCxnSpPr>
          <p:nvPr/>
        </p:nvCxnSpPr>
        <p:spPr>
          <a:xfrm>
            <a:off x="7309585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1BB8798-6343-4348-9AD1-8857DC986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3" y="2602687"/>
            <a:ext cx="3654914" cy="2610653"/>
          </a:xfrm>
          <a:prstGeom prst="rect">
            <a:avLst/>
          </a:prstGeom>
        </p:spPr>
      </p:pic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09C69E24-7A52-4E4D-8DC8-17BB77ADAF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/>
        </p:blipFill>
        <p:spPr>
          <a:xfrm>
            <a:off x="7396674" y="2602687"/>
            <a:ext cx="4728503" cy="2579183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D3A6A4EE-7BAE-4DCD-B4D4-DF12AB48B7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4"/>
          <a:stretch/>
        </p:blipFill>
        <p:spPr>
          <a:xfrm>
            <a:off x="51667" y="2564463"/>
            <a:ext cx="3296686" cy="2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9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7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Parametric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7FEF634-8FB2-4B3A-8F3C-4A458F0EC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4212648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Parametric</a:t>
            </a:r>
          </a:p>
          <a:p>
            <a:pPr lvl="1"/>
            <a:r>
              <a:rPr lang="en-US" sz="2800" dirty="0">
                <a:latin typeface="Lato" panose="020F0502020204030203" pitchFamily="34" charset="0"/>
              </a:rPr>
              <a:t>Assume data fits a model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A87389-BB25-4DF4-8072-CE38B7ADF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4071413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Parametric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Assume data fits a model</a:t>
            </a:r>
          </a:p>
          <a:p>
            <a:pPr lvl="1"/>
            <a:r>
              <a:rPr lang="en-US" sz="2800" dirty="0">
                <a:latin typeface="Lato" panose="020F0502020204030203" pitchFamily="34" charset="0"/>
              </a:rPr>
              <a:t>Find model parameters that best fit data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FD5C28-4057-4716-9F41-FDA6B51C0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3697450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Parametric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Assume data fits a model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Find model parameters that best fit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Nonparametric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7E0D05D-557F-4184-A424-C877308DE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3328574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Parametric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Assume data fits a model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Find model parameters that best fit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Nonparametric</a:t>
            </a:r>
          </a:p>
          <a:p>
            <a:pPr lvl="1"/>
            <a:r>
              <a:rPr lang="en-US" sz="2800" dirty="0">
                <a:latin typeface="Lato" panose="020F0502020204030203" pitchFamily="34" charset="0"/>
              </a:rPr>
              <a:t>Use intrinsic properties of time series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571C58-B9FB-4594-95BB-75EDCF2D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422955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is a time series?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644"/>
            <a:ext cx="5626767" cy="28747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17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Parametric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Assume data fits a model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Find model parameters that best fit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Nonparametric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Use intrinsic properties of time series</a:t>
            </a:r>
          </a:p>
          <a:p>
            <a:pPr lvl="1"/>
            <a:r>
              <a:rPr lang="en-US" sz="2800" dirty="0">
                <a:latin typeface="Lato" panose="020F0502020204030203" pitchFamily="34" charset="0"/>
              </a:rPr>
              <a:t>Do not fit model to data</a:t>
            </a:r>
          </a:p>
          <a:p>
            <a:pPr lvl="1"/>
            <a:endParaRPr lang="en-US" sz="2800" dirty="0">
              <a:latin typeface="Lato" panose="020F0502020204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360C2F-30DC-44EE-9701-0565DE18B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3161476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2F3FDA6-EAB7-4D15-97F5-7A1BA5CF1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EF6978-4079-4C88-ABA4-D2586359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2671579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6140931"/>
            <a:ext cx="2545080" cy="71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Lato" panose="020F0502020204030203" pitchFamily="34" charset="0"/>
              </a:rPr>
              <a:t>Time domain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78AED4-CE77-48FF-BCD8-667F69BCF1CB}"/>
              </a:ext>
            </a:extLst>
          </p:cNvPr>
          <p:cNvCxnSpPr>
            <a:cxnSpLocks/>
          </p:cNvCxnSpPr>
          <p:nvPr/>
        </p:nvCxnSpPr>
        <p:spPr>
          <a:xfrm>
            <a:off x="6096000" y="2376651"/>
            <a:ext cx="0" cy="3890996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FD9F29-071B-44E2-AA35-FF53BA703023}"/>
              </a:ext>
            </a:extLst>
          </p:cNvPr>
          <p:cNvSpPr txBox="1">
            <a:spLocks/>
          </p:cNvSpPr>
          <p:nvPr/>
        </p:nvSpPr>
        <p:spPr>
          <a:xfrm>
            <a:off x="7635244" y="6130487"/>
            <a:ext cx="3520436" cy="717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Lato" panose="020F0502020204030203" pitchFamily="34" charset="0"/>
              </a:rPr>
              <a:t>Frequency domain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5DE2D72-06AA-45A0-AC23-02168BABA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</p:spTree>
    <p:extLst>
      <p:ext uri="{BB962C8B-B14F-4D97-AF65-F5344CB8AC3E}">
        <p14:creationId xmlns:p14="http://schemas.microsoft.com/office/powerpoint/2010/main" val="882821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6140931"/>
            <a:ext cx="2545080" cy="71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Lato" panose="020F0502020204030203" pitchFamily="34" charset="0"/>
              </a:rPr>
              <a:t>Time domain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78AED4-CE77-48FF-BCD8-667F69BCF1CB}"/>
              </a:ext>
            </a:extLst>
          </p:cNvPr>
          <p:cNvCxnSpPr>
            <a:cxnSpLocks/>
          </p:cNvCxnSpPr>
          <p:nvPr/>
        </p:nvCxnSpPr>
        <p:spPr>
          <a:xfrm>
            <a:off x="6096000" y="2376651"/>
            <a:ext cx="0" cy="3890996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FD9F29-071B-44E2-AA35-FF53BA703023}"/>
              </a:ext>
            </a:extLst>
          </p:cNvPr>
          <p:cNvSpPr txBox="1">
            <a:spLocks/>
          </p:cNvSpPr>
          <p:nvPr/>
        </p:nvSpPr>
        <p:spPr>
          <a:xfrm>
            <a:off x="7635244" y="6130487"/>
            <a:ext cx="3520436" cy="717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Lato" panose="020F0502020204030203" pitchFamily="34" charset="0"/>
              </a:rPr>
              <a:t>Frequency domain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540789-7940-442E-94DA-1429CEA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4FC12B2-017D-4E1F-802B-04D61D18B1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"/>
          <a:stretch/>
        </p:blipFill>
        <p:spPr>
          <a:xfrm>
            <a:off x="73277" y="2786407"/>
            <a:ext cx="5844231" cy="30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7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1160" y="6140931"/>
            <a:ext cx="2545080" cy="717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Lato" panose="020F0502020204030203" pitchFamily="34" charset="0"/>
              </a:rPr>
              <a:t>Time domain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78AED4-CE77-48FF-BCD8-667F69BCF1CB}"/>
              </a:ext>
            </a:extLst>
          </p:cNvPr>
          <p:cNvCxnSpPr>
            <a:cxnSpLocks/>
          </p:cNvCxnSpPr>
          <p:nvPr/>
        </p:nvCxnSpPr>
        <p:spPr>
          <a:xfrm>
            <a:off x="6096000" y="2376651"/>
            <a:ext cx="0" cy="3890996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FD9F29-071B-44E2-AA35-FF53BA703023}"/>
              </a:ext>
            </a:extLst>
          </p:cNvPr>
          <p:cNvSpPr txBox="1">
            <a:spLocks/>
          </p:cNvSpPr>
          <p:nvPr/>
        </p:nvSpPr>
        <p:spPr>
          <a:xfrm>
            <a:off x="7635244" y="6130487"/>
            <a:ext cx="3520436" cy="717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Lato" panose="020F0502020204030203" pitchFamily="34" charset="0"/>
              </a:rPr>
              <a:t>Frequency domain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540789-7940-442E-94DA-1429CEA9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17"/>
            <a:ext cx="113538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types of time series analysis?</a:t>
            </a: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66A2EDBD-FBCF-47EA-AA34-DF2445E0F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"/>
          <a:stretch/>
        </p:blipFill>
        <p:spPr>
          <a:xfrm>
            <a:off x="6274493" y="2786407"/>
            <a:ext cx="5749285" cy="3076051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B4FC12B2-017D-4E1F-802B-04D61D18B1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7"/>
          <a:stretch/>
        </p:blipFill>
        <p:spPr>
          <a:xfrm>
            <a:off x="73277" y="2786407"/>
            <a:ext cx="5844231" cy="304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6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</p:spTree>
    <p:extLst>
      <p:ext uri="{BB962C8B-B14F-4D97-AF65-F5344CB8AC3E}">
        <p14:creationId xmlns:p14="http://schemas.microsoft.com/office/powerpoint/2010/main" val="3136638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57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3950393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7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</p:spTree>
    <p:extLst>
      <p:ext uri="{BB962C8B-B14F-4D97-AF65-F5344CB8AC3E}">
        <p14:creationId xmlns:p14="http://schemas.microsoft.com/office/powerpoint/2010/main" val="3479300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7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425767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is a time series?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644"/>
            <a:ext cx="5626767" cy="28747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 collection of random variables indexed over time</a:t>
            </a:r>
          </a:p>
        </p:txBody>
      </p:sp>
    </p:spTree>
    <p:extLst>
      <p:ext uri="{BB962C8B-B14F-4D97-AF65-F5344CB8AC3E}">
        <p14:creationId xmlns:p14="http://schemas.microsoft.com/office/powerpoint/2010/main" val="3063038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1C93CF5-76E5-4944-B4DB-F24B6CFA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5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5679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ABF5EA5-9CD1-4EAF-95CC-101043CE9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33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5679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7B21B22-4CCB-40FA-B4CA-788C35ED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5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28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E5EEC10-6198-4776-9A28-0B6B0139A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8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5679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86CF29B-2F7B-43A0-97AD-3CE7EA9D6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28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DAD462AA-5BC6-42D0-938D-F9BA74B8D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55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7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4A49471-5B79-4CD6-96CC-07F263BDE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79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5679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9D15D2B-9541-4E9D-A8DA-A479428A7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09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441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018778E0-73CC-440A-B967-465D70E23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44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5679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2BFBB8B-74D1-4E42-91F2-A90807B10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is a time series?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644"/>
            <a:ext cx="5626767" cy="28747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 collection of random variables indexed over time</a:t>
            </a:r>
          </a:p>
          <a:p>
            <a:pPr lvl="1"/>
            <a:r>
              <a:rPr lang="en-US" sz="2800" dirty="0">
                <a:latin typeface="Lato" panose="020F0502020204030203" pitchFamily="34" charset="0"/>
              </a:rPr>
              <a:t>i.e. a stochastic or nondeterministic process</a:t>
            </a:r>
          </a:p>
        </p:txBody>
      </p:sp>
    </p:spTree>
    <p:extLst>
      <p:ext uri="{BB962C8B-B14F-4D97-AF65-F5344CB8AC3E}">
        <p14:creationId xmlns:p14="http://schemas.microsoft.com/office/powerpoint/2010/main" val="4065664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77115-623C-4FD2-9260-A96FAFEA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5286"/>
            <a:ext cx="2545080" cy="20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ABB4A1F3-E762-421A-82BE-CF057AD33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0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711315-0AEE-47F0-8791-5330CD78AB09}"/>
              </a:ext>
            </a:extLst>
          </p:cNvPr>
          <p:cNvSpPr/>
          <p:nvPr/>
        </p:nvSpPr>
        <p:spPr>
          <a:xfrm>
            <a:off x="9235440" y="2300449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77115-623C-4FD2-9260-A96FAFEA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5286"/>
            <a:ext cx="2545080" cy="20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4770DA7F-2B55-49E1-BCDC-5B237E0F7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821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711315-0AEE-47F0-8791-5330CD78AB09}"/>
              </a:ext>
            </a:extLst>
          </p:cNvPr>
          <p:cNvSpPr/>
          <p:nvPr/>
        </p:nvSpPr>
        <p:spPr>
          <a:xfrm>
            <a:off x="9235440" y="2300449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8DD42-EC91-4390-9117-A216E02D26B5}"/>
              </a:ext>
            </a:extLst>
          </p:cNvPr>
          <p:cNvSpPr txBox="1"/>
          <p:nvPr/>
        </p:nvSpPr>
        <p:spPr>
          <a:xfrm>
            <a:off x="9265920" y="2300448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Autocorrelation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77115-623C-4FD2-9260-A96FAFEA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5286"/>
            <a:ext cx="2545080" cy="20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37485E9-EDDE-4E6E-B45B-2A72A4A7C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1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711315-0AEE-47F0-8791-5330CD78AB09}"/>
              </a:ext>
            </a:extLst>
          </p:cNvPr>
          <p:cNvSpPr/>
          <p:nvPr/>
        </p:nvSpPr>
        <p:spPr>
          <a:xfrm>
            <a:off x="9235440" y="2300449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8DD42-EC91-4390-9117-A216E02D26B5}"/>
              </a:ext>
            </a:extLst>
          </p:cNvPr>
          <p:cNvSpPr txBox="1"/>
          <p:nvPr/>
        </p:nvSpPr>
        <p:spPr>
          <a:xfrm>
            <a:off x="9265920" y="2300448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Autocorrelation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7"/>
            <a:ext cx="25984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52C0E-3D66-4D1B-9225-6BD318F56511}"/>
              </a:ext>
            </a:extLst>
          </p:cNvPr>
          <p:cNvSpPr txBox="1"/>
          <p:nvPr/>
        </p:nvSpPr>
        <p:spPr>
          <a:xfrm>
            <a:off x="9250680" y="296803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Normalized dependence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77115-623C-4FD2-9260-A96FAFEA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5286"/>
            <a:ext cx="2545080" cy="20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F98D31E1-11FD-4523-BB34-317C470F6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44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711315-0AEE-47F0-8791-5330CD78AB09}"/>
              </a:ext>
            </a:extLst>
          </p:cNvPr>
          <p:cNvSpPr/>
          <p:nvPr/>
        </p:nvSpPr>
        <p:spPr>
          <a:xfrm>
            <a:off x="9235440" y="2300449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8DD42-EC91-4390-9117-A216E02D26B5}"/>
              </a:ext>
            </a:extLst>
          </p:cNvPr>
          <p:cNvSpPr txBox="1"/>
          <p:nvPr/>
        </p:nvSpPr>
        <p:spPr>
          <a:xfrm>
            <a:off x="9265920" y="2300448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Autocorrelation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7"/>
            <a:ext cx="26289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52C0E-3D66-4D1B-9225-6BD318F56511}"/>
              </a:ext>
            </a:extLst>
          </p:cNvPr>
          <p:cNvSpPr txBox="1"/>
          <p:nvPr/>
        </p:nvSpPr>
        <p:spPr>
          <a:xfrm>
            <a:off x="9250680" y="296803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Normalized dependence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5E8D3-46BB-4403-982B-E1F9446296A7}"/>
              </a:ext>
            </a:extLst>
          </p:cNvPr>
          <p:cNvSpPr txBox="1"/>
          <p:nvPr/>
        </p:nvSpPr>
        <p:spPr>
          <a:xfrm>
            <a:off x="9265920" y="384519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D77115-623C-4FD2-9260-A96FAFEA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5286"/>
            <a:ext cx="2545080" cy="20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B284742-344D-46D0-A0FC-27772C3914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803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quantities do we use for analysis?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79E309-E39B-4742-97B3-F3B4BBBEB305}"/>
              </a:ext>
            </a:extLst>
          </p:cNvPr>
          <p:cNvSpPr/>
          <p:nvPr/>
        </p:nvSpPr>
        <p:spPr>
          <a:xfrm>
            <a:off x="3200400" y="2300451"/>
            <a:ext cx="274320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2F177B-0672-4B09-9913-52226ABD4143}"/>
              </a:ext>
            </a:extLst>
          </p:cNvPr>
          <p:cNvSpPr/>
          <p:nvPr/>
        </p:nvSpPr>
        <p:spPr>
          <a:xfrm>
            <a:off x="6248400" y="2300451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F17CC3-0E5C-4679-AA59-F2809A188886}"/>
              </a:ext>
            </a:extLst>
          </p:cNvPr>
          <p:cNvSpPr/>
          <p:nvPr/>
        </p:nvSpPr>
        <p:spPr>
          <a:xfrm>
            <a:off x="259080" y="2300450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711315-0AEE-47F0-8791-5330CD78AB09}"/>
              </a:ext>
            </a:extLst>
          </p:cNvPr>
          <p:cNvSpPr/>
          <p:nvPr/>
        </p:nvSpPr>
        <p:spPr>
          <a:xfrm>
            <a:off x="9235440" y="2300449"/>
            <a:ext cx="2697480" cy="3399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12F06-4B14-47C2-9375-EC761CF5A519}"/>
              </a:ext>
            </a:extLst>
          </p:cNvPr>
          <p:cNvSpPr txBox="1"/>
          <p:nvPr/>
        </p:nvSpPr>
        <p:spPr>
          <a:xfrm>
            <a:off x="274320" y="2300449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Mean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AA738E-110F-4827-A468-BC3FD7D4C634}"/>
              </a:ext>
            </a:extLst>
          </p:cNvPr>
          <p:cNvSpPr txBox="1"/>
          <p:nvPr/>
        </p:nvSpPr>
        <p:spPr>
          <a:xfrm>
            <a:off x="3246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Variance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F79B97-962C-4274-B331-88B9E3606A98}"/>
              </a:ext>
            </a:extLst>
          </p:cNvPr>
          <p:cNvSpPr txBox="1"/>
          <p:nvPr/>
        </p:nvSpPr>
        <p:spPr>
          <a:xfrm>
            <a:off x="6294120" y="2300448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Autocovariance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8DD42-EC91-4390-9117-A216E02D26B5}"/>
              </a:ext>
            </a:extLst>
          </p:cNvPr>
          <p:cNvSpPr txBox="1"/>
          <p:nvPr/>
        </p:nvSpPr>
        <p:spPr>
          <a:xfrm>
            <a:off x="9265920" y="2300448"/>
            <a:ext cx="2667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Lato" panose="020F0502020204030203" pitchFamily="34" charset="0"/>
              </a:rPr>
              <a:t>Autocorrelation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66DE71-43CE-4D9A-8235-67560F6C97BE}"/>
              </a:ext>
            </a:extLst>
          </p:cNvPr>
          <p:cNvSpPr txBox="1"/>
          <p:nvPr/>
        </p:nvSpPr>
        <p:spPr>
          <a:xfrm>
            <a:off x="3238500" y="3052251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Deviance from mean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8B206-96A5-4B8A-8DD2-87EC6600DC38}"/>
              </a:ext>
            </a:extLst>
          </p:cNvPr>
          <p:cNvSpPr txBox="1"/>
          <p:nvPr/>
        </p:nvSpPr>
        <p:spPr>
          <a:xfrm>
            <a:off x="327660" y="3039546"/>
            <a:ext cx="261366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Average value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DC6887-EC6D-45F8-8798-CDF20ED5EB9E}"/>
              </a:ext>
            </a:extLst>
          </p:cNvPr>
          <p:cNvSpPr txBox="1"/>
          <p:nvPr/>
        </p:nvSpPr>
        <p:spPr>
          <a:xfrm>
            <a:off x="6263640" y="302097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Linear dependence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952C0E-3D66-4D1B-9225-6BD318F56511}"/>
              </a:ext>
            </a:extLst>
          </p:cNvPr>
          <p:cNvSpPr txBox="1"/>
          <p:nvPr/>
        </p:nvSpPr>
        <p:spPr>
          <a:xfrm>
            <a:off x="9250680" y="2968033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Normalized dependence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5E8D3-46BB-4403-982B-E1F9446296A7}"/>
              </a:ext>
            </a:extLst>
          </p:cNvPr>
          <p:cNvSpPr txBox="1"/>
          <p:nvPr/>
        </p:nvSpPr>
        <p:spPr>
          <a:xfrm>
            <a:off x="9265920" y="384519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2EDFC1-9B97-4DC6-BD01-4F1F1AD6664D}"/>
              </a:ext>
            </a:extLst>
          </p:cNvPr>
          <p:cNvSpPr txBox="1"/>
          <p:nvPr/>
        </p:nvSpPr>
        <p:spPr>
          <a:xfrm>
            <a:off x="6278880" y="3845227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Two random variables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A6557-387D-43EE-83CA-043111001C6B}"/>
              </a:ext>
            </a:extLst>
          </p:cNvPr>
          <p:cNvSpPr txBox="1"/>
          <p:nvPr/>
        </p:nvSpPr>
        <p:spPr>
          <a:xfrm>
            <a:off x="3238500" y="386264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9879FA-D44B-49B4-B0BA-BAB6FE218587}"/>
              </a:ext>
            </a:extLst>
          </p:cNvPr>
          <p:cNvSpPr txBox="1"/>
          <p:nvPr/>
        </p:nvSpPr>
        <p:spPr>
          <a:xfrm>
            <a:off x="320040" y="3862674"/>
            <a:ext cx="2667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50" dirty="0">
                <a:latin typeface="Lato" panose="020F0502020204030203" pitchFamily="34" charset="0"/>
              </a:rPr>
              <a:t>Single random variable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3C7AF82-722F-4013-9B22-E3BA9F3AA2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17" y="4806577"/>
            <a:ext cx="2295525" cy="5810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D77115-623C-4FD2-9260-A96FAFEA4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995286"/>
            <a:ext cx="2545080" cy="2036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297B1A-2615-45DC-8C63-4986C8B83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832" y="4980046"/>
            <a:ext cx="1933575" cy="266700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A642650A-9011-4087-B440-42F042D06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76" y="4867355"/>
            <a:ext cx="2594610" cy="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57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1281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are some basic models?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1975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White noise</a:t>
            </a:r>
            <a:endParaRPr lang="en-US" sz="2800" dirty="0">
              <a:latin typeface="Lato" panose="020F0502020204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9F83F21-A80F-4590-BB22-AEDB70B6C6E0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007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White noise</a:t>
            </a:r>
          </a:p>
          <a:p>
            <a:pPr lvl="1"/>
            <a:r>
              <a:rPr lang="en-US" dirty="0">
                <a:latin typeface="Lato" panose="020F0502020204030203" pitchFamily="34" charset="0"/>
              </a:rPr>
              <a:t>Purely random and uncorrelated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C5D68C-D6D7-442B-A389-8824E35FF31A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134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White noise</a:t>
            </a:r>
          </a:p>
          <a:p>
            <a:pPr lvl="1"/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Purely random and uncorrelated</a:t>
            </a:r>
          </a:p>
          <a:p>
            <a:pPr marL="457200" lvl="1" indent="0">
              <a:buNone/>
            </a:pP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785BEB-352F-4451-BD12-48049E1DB7E9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ed Hat Text" panose="02010503040201060303" pitchFamily="2" charset="0"/>
              </a:rPr>
              <a:t>What are some basic models?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C498504-742B-4CB4-8E18-894EF14E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2" y="3235629"/>
            <a:ext cx="2566737" cy="4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98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is a time series?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644"/>
            <a:ext cx="5626767" cy="28747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 collection of random variables indexed over time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i.e. a stochastic or nondeterministic process</a:t>
            </a:r>
          </a:p>
          <a:p>
            <a:r>
              <a:rPr lang="en-US" sz="3200" dirty="0">
                <a:latin typeface="Lato" panose="020F0502020204030203" pitchFamily="34" charset="0"/>
              </a:rPr>
              <a:t>Each time index has </a:t>
            </a:r>
            <a:r>
              <a:rPr lang="en-US" sz="3200" i="1" dirty="0">
                <a:latin typeface="Lato" panose="020F0502020204030203" pitchFamily="34" charset="0"/>
              </a:rPr>
              <a:t>its own</a:t>
            </a:r>
            <a:r>
              <a:rPr lang="en-US" sz="3200" dirty="0">
                <a:latin typeface="Lato" panose="020F0502020204030203" pitchFamily="34" charset="0"/>
              </a:rPr>
              <a:t> random variable</a:t>
            </a:r>
          </a:p>
        </p:txBody>
      </p:sp>
    </p:spTree>
    <p:extLst>
      <p:ext uri="{BB962C8B-B14F-4D97-AF65-F5344CB8AC3E}">
        <p14:creationId xmlns:p14="http://schemas.microsoft.com/office/powerpoint/2010/main" val="384401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7150768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White noise</a:t>
            </a:r>
          </a:p>
          <a:p>
            <a:pPr lvl="1"/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Purely random and uncorrelated</a:t>
            </a:r>
          </a:p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D3C832-E6BA-4FB7-A7FB-F0B7B428E841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3B806CB1-906F-4A67-93CE-FA25FB6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219" y="1686844"/>
            <a:ext cx="4597367" cy="4597367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4AFCC3-F3FC-422A-8A2D-BCE45F57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2" y="3235629"/>
            <a:ext cx="2566737" cy="45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3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Lato" panose="020F0502020204030203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1009D1-0E15-4B03-A7D0-A88E02359E48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81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Random walk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1009D1-0E15-4B03-A7D0-A88E02359E48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141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Random walk</a:t>
            </a:r>
          </a:p>
          <a:p>
            <a:pPr lvl="1"/>
            <a:r>
              <a:rPr lang="en-US" dirty="0">
                <a:latin typeface="Lato" panose="020F0502020204030203" pitchFamily="34" charset="0"/>
              </a:rPr>
              <a:t>Each value depends on last value, plus a random amount</a:t>
            </a: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6F5437-9792-49B9-9B1C-5745E59446EF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Red Hat Text" panose="02010503040201060303" pitchFamily="2" charset="0"/>
              </a:rPr>
              <a:t>What are some basic models?</a:t>
            </a:r>
          </a:p>
        </p:txBody>
      </p:sp>
    </p:spTree>
    <p:extLst>
      <p:ext uri="{BB962C8B-B14F-4D97-AF65-F5344CB8AC3E}">
        <p14:creationId xmlns:p14="http://schemas.microsoft.com/office/powerpoint/2010/main" val="1507159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Random walk</a:t>
            </a:r>
          </a:p>
          <a:p>
            <a:pPr lvl="1"/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Each value depends on last value, plus a random amount</a:t>
            </a:r>
          </a:p>
          <a:p>
            <a:pPr marL="457200" lvl="1" indent="0">
              <a:buNone/>
            </a:pPr>
            <a:endParaRPr lang="en-US" dirty="0"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54FBB5-4916-4FF1-B9DE-6F5295E4D29B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5ADA6BD2-4FD8-404F-A7D0-4B9AA5849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8" y="3565933"/>
            <a:ext cx="2717199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020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Random walk</a:t>
            </a:r>
          </a:p>
          <a:p>
            <a:pPr lvl="1"/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Each value depends on last value, plus a random amount</a:t>
            </a:r>
          </a:p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656286-A937-4B4A-85A7-F12C832EC25B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92B797-B657-44DE-9047-66AF3BBD8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46805"/>
            <a:ext cx="4749914" cy="474991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BFF0C-7153-4D52-9566-A0C250E90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8" y="3565933"/>
            <a:ext cx="2717199" cy="31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2400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538924-D163-400D-8CD3-FA91ED2B3796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786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ARMA(</a:t>
            </a:r>
            <a:r>
              <a:rPr lang="en-US" sz="3200" dirty="0" err="1">
                <a:latin typeface="Lato" panose="020F0502020204030203" pitchFamily="34" charset="0"/>
              </a:rPr>
              <a:t>p,q</a:t>
            </a:r>
            <a:r>
              <a:rPr lang="en-US" sz="3200" dirty="0">
                <a:latin typeface="Lato" panose="020F0502020204030203" pitchFamily="34" charset="0"/>
              </a:rPr>
              <a:t>)</a:t>
            </a:r>
          </a:p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DB36FE-8F94-46A3-BE3E-D7699223FFC7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581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ARMA(</a:t>
            </a:r>
            <a:r>
              <a:rPr lang="en-US" sz="3200" dirty="0" err="1">
                <a:latin typeface="Lato" panose="020F0502020204030203" pitchFamily="34" charset="0"/>
              </a:rPr>
              <a:t>p,q</a:t>
            </a:r>
            <a:r>
              <a:rPr lang="en-US" sz="3200" dirty="0">
                <a:latin typeface="Lato" panose="020F0502020204030203" pitchFamily="34" charset="0"/>
              </a:rPr>
              <a:t>)</a:t>
            </a:r>
          </a:p>
          <a:p>
            <a:pPr lvl="1"/>
            <a:r>
              <a:rPr lang="en-US" dirty="0">
                <a:latin typeface="Lato" panose="020F0502020204030203" pitchFamily="34" charset="0"/>
              </a:rPr>
              <a:t>Combines ideas of white noise and random walk</a:t>
            </a:r>
          </a:p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9E2D0A-C54F-44A1-BF18-4ED52D6EB106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525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ARMA(</a:t>
            </a:r>
            <a:r>
              <a:rPr lang="en-US" sz="3200" dirty="0" err="1">
                <a:latin typeface="Lato" panose="020F0502020204030203" pitchFamily="34" charset="0"/>
              </a:rPr>
              <a:t>p,q</a:t>
            </a:r>
            <a:r>
              <a:rPr lang="en-US" sz="3200" dirty="0">
                <a:latin typeface="Lato" panose="020F0502020204030203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Combines ideas of white noise and random walk</a:t>
            </a:r>
          </a:p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4D42AF-498E-43F0-9EB9-EC9320FB90FE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478C509-D3C1-4343-AEE4-D7227C8BE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604865"/>
            <a:ext cx="5780313" cy="11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latin typeface="Red Hat Text" panose="02010503040201060303" pitchFamily="2" charset="0"/>
              </a:rPr>
              <a:t>What is a time series?</a:t>
            </a:r>
            <a:endParaRPr lang="en-US" dirty="0">
              <a:latin typeface="Red Hat Text" panose="020105030402010603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644"/>
            <a:ext cx="5626767" cy="287471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 collection of random variables indexed over time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i.e. a stochastic or nondeterministic process</a:t>
            </a:r>
          </a:p>
          <a:p>
            <a:r>
              <a:rPr lang="en-US" sz="3200" dirty="0">
                <a:latin typeface="Lato" panose="020F0502020204030203" pitchFamily="34" charset="0"/>
              </a:rPr>
              <a:t>Each time index has </a:t>
            </a:r>
            <a:r>
              <a:rPr lang="en-US" sz="3200" i="1" dirty="0">
                <a:latin typeface="Lato" panose="020F0502020204030203" pitchFamily="34" charset="0"/>
              </a:rPr>
              <a:t>its own</a:t>
            </a:r>
            <a:r>
              <a:rPr lang="en-US" sz="3200" dirty="0">
                <a:latin typeface="Lato" panose="020F0502020204030203" pitchFamily="34" charset="0"/>
              </a:rPr>
              <a:t> random variable</a:t>
            </a:r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63502DC1-605D-4B0C-A670-58AEF2418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0353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406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FA0F4-3551-4DCA-8951-0BC07F3D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6651"/>
            <a:ext cx="5943600" cy="327017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ARMA(</a:t>
            </a:r>
            <a:r>
              <a:rPr lang="en-US" sz="3200" dirty="0" err="1">
                <a:latin typeface="Lato" panose="020F0502020204030203" pitchFamily="34" charset="0"/>
              </a:rPr>
              <a:t>p,q</a:t>
            </a:r>
            <a:r>
              <a:rPr lang="en-US" sz="3200" dirty="0">
                <a:latin typeface="Lato" panose="020F0502020204030203" pitchFamily="34" charset="0"/>
              </a:rPr>
              <a:t>)</a:t>
            </a:r>
          </a:p>
          <a:p>
            <a:pPr lvl="1"/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Combines ideas of white noise and random walk</a:t>
            </a:r>
          </a:p>
          <a:p>
            <a:pPr marL="457200" lvl="1" indent="0">
              <a:buNone/>
            </a:pPr>
            <a:endParaRPr lang="en-US" dirty="0">
              <a:solidFill>
                <a:srgbClr val="B9B9B9"/>
              </a:solidFill>
              <a:latin typeface="Lato" panose="020F0502020204030203" pitchFamily="34" charset="0"/>
            </a:endParaRPr>
          </a:p>
          <a:p>
            <a:pPr lvl="1"/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D16524-629F-4F15-A74C-2326DFE504D4}"/>
              </a:ext>
            </a:extLst>
          </p:cNvPr>
          <p:cNvSpPr txBox="1">
            <a:spLocks/>
          </p:cNvSpPr>
          <p:nvPr/>
        </p:nvSpPr>
        <p:spPr>
          <a:xfrm>
            <a:off x="838200" y="361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ed Hat Text" panose="02010503040201060303" pitchFamily="2" charset="0"/>
              </a:rPr>
              <a:t>What are some basic models?</a:t>
            </a:r>
            <a:endParaRPr lang="en-US" dirty="0">
              <a:latin typeface="Red Hat Text" panose="02010503040201060303" pitchFamily="2" charset="0"/>
            </a:endParaRPr>
          </a:p>
        </p:txBody>
      </p:sp>
      <p:pic>
        <p:nvPicPr>
          <p:cNvPr id="12" name="Picture 11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E07CB26-3010-4751-99FF-A62D7F42F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1651441"/>
            <a:ext cx="4933950" cy="4933950"/>
          </a:xfrm>
          <a:prstGeom prst="rect">
            <a:avLst/>
          </a:prstGeom>
        </p:spPr>
      </p:pic>
      <p:pic>
        <p:nvPicPr>
          <p:cNvPr id="8" name="Picture 7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68E1899D-6A4E-4C86-A962-29C3159F9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3604769"/>
            <a:ext cx="5780313" cy="11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94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808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</p:txBody>
      </p:sp>
    </p:spTree>
    <p:extLst>
      <p:ext uri="{BB962C8B-B14F-4D97-AF65-F5344CB8AC3E}">
        <p14:creationId xmlns:p14="http://schemas.microsoft.com/office/powerpoint/2010/main" val="5709806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How do we fix this?</a:t>
            </a:r>
          </a:p>
        </p:txBody>
      </p:sp>
    </p:spTree>
    <p:extLst>
      <p:ext uri="{BB962C8B-B14F-4D97-AF65-F5344CB8AC3E}">
        <p14:creationId xmlns:p14="http://schemas.microsoft.com/office/powerpoint/2010/main" val="23177005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How do we fix this?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</a:rPr>
              <a:t>Strictly stationary series</a:t>
            </a:r>
          </a:p>
        </p:txBody>
      </p:sp>
    </p:spTree>
    <p:extLst>
      <p:ext uri="{BB962C8B-B14F-4D97-AF65-F5344CB8AC3E}">
        <p14:creationId xmlns:p14="http://schemas.microsoft.com/office/powerpoint/2010/main" val="30241021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How do we fix this?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Strictly stationary series</a:t>
            </a:r>
          </a:p>
          <a:p>
            <a:pPr lvl="2"/>
            <a:r>
              <a:rPr lang="en-US" sz="2600" dirty="0">
                <a:solidFill>
                  <a:srgbClr val="000000"/>
                </a:solidFill>
                <a:latin typeface="Lato" panose="020F0502020204030203" pitchFamily="34" charset="0"/>
              </a:rPr>
              <a:t>Any subset of series identical when time-shifted</a:t>
            </a:r>
          </a:p>
        </p:txBody>
      </p:sp>
    </p:spTree>
    <p:extLst>
      <p:ext uri="{BB962C8B-B14F-4D97-AF65-F5344CB8AC3E}">
        <p14:creationId xmlns:p14="http://schemas.microsoft.com/office/powerpoint/2010/main" val="19330145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How do we fix this?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Strictly stationary series</a:t>
            </a:r>
          </a:p>
          <a:p>
            <a:pPr lvl="2"/>
            <a:r>
              <a:rPr lang="en-US" sz="2600" dirty="0">
                <a:solidFill>
                  <a:srgbClr val="9B9B9B"/>
                </a:solidFill>
                <a:latin typeface="Lato" panose="020F0502020204030203" pitchFamily="34" charset="0"/>
              </a:rPr>
              <a:t>Any subset of series identical when time-shifted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</a:rPr>
              <a:t>This fixes our problem!</a:t>
            </a:r>
          </a:p>
        </p:txBody>
      </p:sp>
    </p:spTree>
    <p:extLst>
      <p:ext uri="{BB962C8B-B14F-4D97-AF65-F5344CB8AC3E}">
        <p14:creationId xmlns:p14="http://schemas.microsoft.com/office/powerpoint/2010/main" val="443819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How do we fix this?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Strictly stationary series</a:t>
            </a:r>
          </a:p>
          <a:p>
            <a:pPr lvl="2"/>
            <a:r>
              <a:rPr lang="en-US" sz="2600" dirty="0">
                <a:solidFill>
                  <a:srgbClr val="9B9B9B"/>
                </a:solidFill>
                <a:latin typeface="Lato" panose="020F0502020204030203" pitchFamily="34" charset="0"/>
              </a:rPr>
              <a:t>Any subset of series identical when time-shifted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This fixes our problem!</a:t>
            </a:r>
          </a:p>
          <a:p>
            <a:r>
              <a:rPr lang="en-US" sz="3200" dirty="0">
                <a:latin typeface="Lato" panose="020F0502020204030203" pitchFamily="34" charset="0"/>
              </a:rPr>
              <a:t>Often too strong for real data</a:t>
            </a:r>
          </a:p>
        </p:txBody>
      </p:sp>
    </p:spTree>
    <p:extLst>
      <p:ext uri="{BB962C8B-B14F-4D97-AF65-F5344CB8AC3E}">
        <p14:creationId xmlns:p14="http://schemas.microsoft.com/office/powerpoint/2010/main" val="27151763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Issues with real data</a:t>
            </a:r>
          </a:p>
          <a:p>
            <a:r>
              <a:rPr lang="en-US" sz="3200" dirty="0">
                <a:latin typeface="Lato" panose="020F0502020204030203" pitchFamily="34" charset="0"/>
              </a:rPr>
              <a:t>How do we fix this?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Strictly stationary series</a:t>
            </a:r>
          </a:p>
          <a:p>
            <a:pPr lvl="2"/>
            <a:r>
              <a:rPr lang="en-US" sz="2600" dirty="0">
                <a:solidFill>
                  <a:srgbClr val="9B9B9B"/>
                </a:solidFill>
                <a:latin typeface="Lato" panose="020F0502020204030203" pitchFamily="34" charset="0"/>
              </a:rPr>
              <a:t>Any subset of series identical when time-shifted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This fixes our problem!</a:t>
            </a:r>
          </a:p>
          <a:p>
            <a:r>
              <a:rPr lang="en-US" sz="3200" dirty="0">
                <a:latin typeface="Lato" panose="020F0502020204030203" pitchFamily="34" charset="0"/>
              </a:rPr>
              <a:t>Often too strong for real data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Lato" panose="020F0502020204030203" pitchFamily="34" charset="0"/>
              </a:rPr>
              <a:t>Weakly stationary instead</a:t>
            </a:r>
          </a:p>
        </p:txBody>
      </p:sp>
    </p:spTree>
    <p:extLst>
      <p:ext uri="{BB962C8B-B14F-4D97-AF65-F5344CB8AC3E}">
        <p14:creationId xmlns:p14="http://schemas.microsoft.com/office/powerpoint/2010/main" val="16422409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C93B5-77A0-4723-8CB5-35E726427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latin typeface="Lato" panose="020F0502020204030203" pitchFamily="34" charset="0"/>
                  </a:rPr>
                  <a:t>Issues with real data</a:t>
                </a:r>
              </a:p>
              <a:p>
                <a:r>
                  <a:rPr lang="en-US" sz="3200" dirty="0">
                    <a:latin typeface="Lato" panose="020F0502020204030203" pitchFamily="34" charset="0"/>
                  </a:rPr>
                  <a:t>How do we fix this?</a:t>
                </a:r>
              </a:p>
              <a:p>
                <a:pPr lvl="1"/>
                <a:r>
                  <a:rPr lang="en-US" sz="28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Strictly stationary series</a:t>
                </a:r>
              </a:p>
              <a:p>
                <a:pPr lvl="2"/>
                <a:r>
                  <a:rPr lang="en-US" sz="26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Any subset of series identical when time-shifted</a:t>
                </a:r>
              </a:p>
              <a:p>
                <a:pPr lvl="1"/>
                <a:r>
                  <a:rPr lang="en-US" sz="28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This fixes our problem!</a:t>
                </a:r>
              </a:p>
              <a:p>
                <a:r>
                  <a:rPr lang="en-US" sz="3200" dirty="0">
                    <a:latin typeface="Lato" panose="020F0502020204030203" pitchFamily="34" charset="0"/>
                  </a:rPr>
                  <a:t>Often too strong for real data</a:t>
                </a:r>
              </a:p>
              <a:p>
                <a:pPr lvl="1"/>
                <a:r>
                  <a:rPr lang="en-US" sz="28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Weakly stationary instead</a:t>
                </a:r>
              </a:p>
              <a:p>
                <a:pPr lvl="2"/>
                <a:r>
                  <a:rPr lang="en-US" sz="2600" dirty="0">
                    <a:solidFill>
                      <a:srgbClr val="000000"/>
                    </a:solidFill>
                    <a:latin typeface="Lato" panose="020F0502020204030203" pitchFamily="34" charset="0"/>
                  </a:rPr>
                  <a:t>Mean independent of time, cov(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6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000000"/>
                    </a:solidFill>
                    <a:latin typeface="Lato" panose="020F0502020204030203" pitchFamily="34" charset="0"/>
                  </a:rPr>
                  <a:t>)  dependent only on |h|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C93B5-77A0-4723-8CB5-35E726427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58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Where do time series occur?</a:t>
            </a:r>
          </a:p>
        </p:txBody>
      </p:sp>
    </p:spTree>
    <p:extLst>
      <p:ext uri="{BB962C8B-B14F-4D97-AF65-F5344CB8AC3E}">
        <p14:creationId xmlns:p14="http://schemas.microsoft.com/office/powerpoint/2010/main" val="2202721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51560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What conditions do we need for analysis?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C93B5-77A0-4723-8CB5-35E726427B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200" dirty="0">
                    <a:latin typeface="Lato" panose="020F0502020204030203" pitchFamily="34" charset="0"/>
                  </a:rPr>
                  <a:t>Issues with real data</a:t>
                </a:r>
              </a:p>
              <a:p>
                <a:r>
                  <a:rPr lang="en-US" sz="3200" dirty="0">
                    <a:latin typeface="Lato" panose="020F0502020204030203" pitchFamily="34" charset="0"/>
                  </a:rPr>
                  <a:t>How do we fix this?</a:t>
                </a:r>
              </a:p>
              <a:p>
                <a:pPr lvl="1"/>
                <a:r>
                  <a:rPr lang="en-US" sz="28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Strictly stationary series</a:t>
                </a:r>
              </a:p>
              <a:p>
                <a:pPr lvl="2"/>
                <a:r>
                  <a:rPr lang="en-US" sz="26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Any subset of series identical when time-shifted</a:t>
                </a:r>
              </a:p>
              <a:p>
                <a:pPr lvl="1"/>
                <a:r>
                  <a:rPr lang="en-US" sz="28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This fixes our problem!</a:t>
                </a:r>
              </a:p>
              <a:p>
                <a:r>
                  <a:rPr lang="en-US" sz="3200" dirty="0">
                    <a:latin typeface="Lato" panose="020F0502020204030203" pitchFamily="34" charset="0"/>
                  </a:rPr>
                  <a:t>Often too strong for real data</a:t>
                </a:r>
              </a:p>
              <a:p>
                <a:pPr lvl="1"/>
                <a:r>
                  <a:rPr lang="en-US" sz="28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Weakly stationary instead</a:t>
                </a:r>
              </a:p>
              <a:p>
                <a:pPr lvl="2"/>
                <a:r>
                  <a:rPr lang="en-US" sz="26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Mean independent of time, cov(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sz="2600" b="0" i="0" smtClean="0">
                        <a:solidFill>
                          <a:srgbClr val="9B9B9B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b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600" b="0" i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9B9B9B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9B9B9B"/>
                    </a:solidFill>
                    <a:latin typeface="Lato" panose="020F0502020204030203" pitchFamily="34" charset="0"/>
                  </a:rPr>
                  <a:t>)  dependent only on |h|</a:t>
                </a:r>
              </a:p>
              <a:p>
                <a:pPr lvl="1"/>
                <a:r>
                  <a:rPr lang="en-US" sz="2800" dirty="0">
                    <a:latin typeface="Lato" panose="020F0502020204030203" pitchFamily="34" charset="0"/>
                  </a:rPr>
                  <a:t>Main assumption for time series analysis</a:t>
                </a:r>
              </a:p>
              <a:p>
                <a:pPr lvl="1"/>
                <a:endParaRPr lang="en-US" sz="2800" dirty="0">
                  <a:latin typeface="Lato" panose="020F0502020204030203" pitchFamily="34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DC93B5-77A0-4723-8CB5-35E726427B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294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9347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86612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Time Series Analysis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2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078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95756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Time Series Analysis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Pre-Processing</a:t>
            </a:r>
          </a:p>
          <a:p>
            <a:pPr marL="457200" lvl="1" indent="0">
              <a:buNone/>
            </a:pPr>
            <a:endParaRPr lang="en-US" dirty="0">
              <a:latin typeface="Lato" panose="020F0502020204030203" pitchFamily="34" charset="0"/>
            </a:endParaRPr>
          </a:p>
          <a:p>
            <a:pPr lvl="1"/>
            <a:endParaRPr lang="en-US" sz="2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160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95756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Time Series Analysis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Pre-Processing</a:t>
            </a:r>
          </a:p>
          <a:p>
            <a:r>
              <a:rPr lang="en-US" sz="3200" dirty="0">
                <a:latin typeface="Lato" panose="020F0502020204030203" pitchFamily="34" charset="0"/>
              </a:rPr>
              <a:t>Small portion of all parametric models</a:t>
            </a:r>
          </a:p>
          <a:p>
            <a:pPr lvl="1"/>
            <a:endParaRPr lang="en-US" dirty="0">
              <a:latin typeface="Lato" panose="020F0502020204030203" pitchFamily="34" charset="0"/>
            </a:endParaRPr>
          </a:p>
          <a:p>
            <a:pPr lvl="1"/>
            <a:endParaRPr lang="en-US" sz="2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7430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95756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Time Series Analysis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Pre-Processing</a:t>
            </a:r>
          </a:p>
          <a:p>
            <a:r>
              <a:rPr lang="en-US" sz="3200" dirty="0">
                <a:latin typeface="Lato" panose="020F0502020204030203" pitchFamily="34" charset="0"/>
              </a:rPr>
              <a:t>Small portion of all parametric models</a:t>
            </a:r>
          </a:p>
          <a:p>
            <a:pPr lvl="1"/>
            <a:r>
              <a:rPr lang="en-US" sz="2800" dirty="0">
                <a:latin typeface="Lato" panose="020F0502020204030203" pitchFamily="34" charset="0"/>
              </a:rPr>
              <a:t>E.g. GARCH model used in finance</a:t>
            </a:r>
          </a:p>
          <a:p>
            <a:pPr lvl="1"/>
            <a:endParaRPr lang="en-US" sz="28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40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95756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Time Series Analysis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Pre-Processing</a:t>
            </a:r>
          </a:p>
          <a:p>
            <a:r>
              <a:rPr lang="en-US" sz="3200" dirty="0">
                <a:latin typeface="Lato" panose="020F0502020204030203" pitchFamily="34" charset="0"/>
              </a:rPr>
              <a:t>Small portion of all parametric models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E.g. GARCH model used in finance</a:t>
            </a:r>
          </a:p>
          <a:p>
            <a:r>
              <a:rPr lang="en-US" sz="3200" dirty="0">
                <a:latin typeface="Lato" panose="020F0502020204030203" pitchFamily="34" charset="0"/>
              </a:rPr>
              <a:t>Primarily discussed time domain</a:t>
            </a:r>
          </a:p>
          <a:p>
            <a:endParaRPr lang="en-US" sz="3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439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2931B-E721-4CC4-99AB-1A6D3F9C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885"/>
            <a:ext cx="10957560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Parametric Time Series Analysis in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C93B5-77A0-4723-8CB5-35E726427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Lato" panose="020F0502020204030203" pitchFamily="34" charset="0"/>
              </a:rPr>
              <a:t>Pre-Processing</a:t>
            </a:r>
          </a:p>
          <a:p>
            <a:r>
              <a:rPr lang="en-US" sz="3200" dirty="0">
                <a:latin typeface="Lato" panose="020F0502020204030203" pitchFamily="34" charset="0"/>
              </a:rPr>
              <a:t>Small portion of all parametric models</a:t>
            </a:r>
          </a:p>
          <a:p>
            <a:pPr lvl="1"/>
            <a:r>
              <a:rPr lang="en-US" sz="2800" dirty="0">
                <a:solidFill>
                  <a:srgbClr val="9B9B9B"/>
                </a:solidFill>
                <a:latin typeface="Lato" panose="020F0502020204030203" pitchFamily="34" charset="0"/>
              </a:rPr>
              <a:t>E.g. GARCH model used in finance</a:t>
            </a:r>
          </a:p>
          <a:p>
            <a:r>
              <a:rPr lang="en-US" sz="3200" dirty="0">
                <a:latin typeface="Lato" panose="020F0502020204030203" pitchFamily="34" charset="0"/>
              </a:rPr>
              <a:t>Primarily discussed time domain</a:t>
            </a:r>
          </a:p>
          <a:p>
            <a:r>
              <a:rPr lang="en-US" sz="3200" dirty="0">
                <a:latin typeface="Lato" panose="020F0502020204030203" pitchFamily="34" charset="0"/>
              </a:rPr>
              <a:t>Nonparametric analysis drastically different </a:t>
            </a:r>
          </a:p>
          <a:p>
            <a:endParaRPr lang="en-US" sz="3200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328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06AF-8499-40DF-97C3-A3C750CD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 for listening!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4B482-E810-4AA3-97D3-2C09B1CBAFF5}"/>
              </a:ext>
            </a:extLst>
          </p:cNvPr>
          <p:cNvSpPr txBox="1"/>
          <p:nvPr/>
        </p:nvSpPr>
        <p:spPr>
          <a:xfrm>
            <a:off x="76200" y="6092669"/>
            <a:ext cx="6433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B9B9B"/>
                </a:solidFill>
                <a:latin typeface="Lato" panose="020F0502020204030203" pitchFamily="34" charset="0"/>
              </a:rPr>
              <a:t>Data taken from NOAA Global Historical Climatology Network (GHCN),  Our World in Data, and Yahoo Finance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98D6A8-338D-48A8-AA36-B59333D4BDC6}"/>
              </a:ext>
            </a:extLst>
          </p:cNvPr>
          <p:cNvCxnSpPr/>
          <p:nvPr/>
        </p:nvCxnSpPr>
        <p:spPr>
          <a:xfrm>
            <a:off x="43544" y="6091924"/>
            <a:ext cx="6466114" cy="0"/>
          </a:xfrm>
          <a:prstGeom prst="line">
            <a:avLst/>
          </a:prstGeom>
          <a:ln w="12700">
            <a:solidFill>
              <a:srgbClr val="9B9B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812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Where do time series occur?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39819-B935-43B4-BC86-5DCF5EDE7119}"/>
              </a:ext>
            </a:extLst>
          </p:cNvPr>
          <p:cNvCxnSpPr>
            <a:cxnSpLocks/>
          </p:cNvCxnSpPr>
          <p:nvPr/>
        </p:nvCxnSpPr>
        <p:spPr>
          <a:xfrm>
            <a:off x="3478490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C29922-89F7-4C88-8318-4921F7751715}"/>
              </a:ext>
            </a:extLst>
          </p:cNvPr>
          <p:cNvCxnSpPr>
            <a:cxnSpLocks/>
          </p:cNvCxnSpPr>
          <p:nvPr/>
        </p:nvCxnSpPr>
        <p:spPr>
          <a:xfrm>
            <a:off x="7309585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0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20DA-93A6-4465-B56D-08A0A202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29212" cy="1325563"/>
          </a:xfrm>
        </p:spPr>
        <p:txBody>
          <a:bodyPr/>
          <a:lstStyle/>
          <a:p>
            <a:r>
              <a:rPr lang="en-US" dirty="0">
                <a:latin typeface="Red Hat Text" panose="02010503040201060303" pitchFamily="2" charset="0"/>
              </a:rPr>
              <a:t>Where do time series occur?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439819-B935-43B4-BC86-5DCF5EDE7119}"/>
              </a:ext>
            </a:extLst>
          </p:cNvPr>
          <p:cNvCxnSpPr>
            <a:cxnSpLocks/>
          </p:cNvCxnSpPr>
          <p:nvPr/>
        </p:nvCxnSpPr>
        <p:spPr>
          <a:xfrm>
            <a:off x="3478490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C29922-89F7-4C88-8318-4921F7751715}"/>
              </a:ext>
            </a:extLst>
          </p:cNvPr>
          <p:cNvCxnSpPr>
            <a:cxnSpLocks/>
          </p:cNvCxnSpPr>
          <p:nvPr/>
        </p:nvCxnSpPr>
        <p:spPr>
          <a:xfrm>
            <a:off x="7309585" y="2277334"/>
            <a:ext cx="0" cy="3261360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454F1387-362E-4DED-B03C-DFF4BFF91B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34"/>
          <a:stretch/>
        </p:blipFill>
        <p:spPr>
          <a:xfrm>
            <a:off x="51667" y="2564463"/>
            <a:ext cx="3296686" cy="261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988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14533</TotalTime>
  <Words>1430</Words>
  <Application>Microsoft Office PowerPoint</Application>
  <PresentationFormat>Widescreen</PresentationFormat>
  <Paragraphs>325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Lato</vt:lpstr>
      <vt:lpstr>Red Hat Text</vt:lpstr>
      <vt:lpstr>Office Theme</vt:lpstr>
      <vt:lpstr>Parametric  Time Series Analysis</vt:lpstr>
      <vt:lpstr>What is a time series?</vt:lpstr>
      <vt:lpstr>What is a time series?</vt:lpstr>
      <vt:lpstr>What is a time series?</vt:lpstr>
      <vt:lpstr>What is a time series?</vt:lpstr>
      <vt:lpstr>What is a time series?</vt:lpstr>
      <vt:lpstr>Where do time series occur?</vt:lpstr>
      <vt:lpstr>Where do time series occur?</vt:lpstr>
      <vt:lpstr>Where do time series occur?</vt:lpstr>
      <vt:lpstr>Where do time series occur?</vt:lpstr>
      <vt:lpstr>Where do time series occur?</vt:lpstr>
      <vt:lpstr>What does it mean to analyze a time series?</vt:lpstr>
      <vt:lpstr>Why is analysis important?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are some types of time series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quantities do we use for analysis?</vt:lpstr>
      <vt:lpstr>What are some basic models?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What conditions do we need for analysis?</vt:lpstr>
      <vt:lpstr>Parametric Time Series Analysis in Context</vt:lpstr>
      <vt:lpstr>Parametric Time Series Analysis in Context</vt:lpstr>
      <vt:lpstr>Parametric Time Series Analysis in Context</vt:lpstr>
      <vt:lpstr>Parametric Time Series Analysis in Context</vt:lpstr>
      <vt:lpstr>Parametric Time Series Analysis in Context</vt:lpstr>
      <vt:lpstr>Parametric Time Series Analysis in Context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Parametric Time Series Analysis</dc:title>
  <dc:creator>Samuel Rosenberg</dc:creator>
  <cp:lastModifiedBy>Samuel Rosenberg</cp:lastModifiedBy>
  <cp:revision>335</cp:revision>
  <dcterms:created xsi:type="dcterms:W3CDTF">2020-04-18T20:25:29Z</dcterms:created>
  <dcterms:modified xsi:type="dcterms:W3CDTF">2020-04-29T18:32:52Z</dcterms:modified>
</cp:coreProperties>
</file>