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A8464-1CAA-4FDF-A9CE-477CEDF25776}" v="576" dt="2020-04-29T21:56:27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3" d="100"/>
          <a:sy n="93" d="100"/>
        </p:scale>
        <p:origin x="24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Guan" userId="5901df818defb2d9" providerId="LiveId" clId="{2E5A8464-1CAA-4FDF-A9CE-477CEDF25776}"/>
    <pc:docChg chg="undo custSel modSld">
      <pc:chgData name="Esther Guan" userId="5901df818defb2d9" providerId="LiveId" clId="{2E5A8464-1CAA-4FDF-A9CE-477CEDF25776}" dt="2020-04-29T22:52:39.149" v="810" actId="20577"/>
      <pc:docMkLst>
        <pc:docMk/>
      </pc:docMkLst>
      <pc:sldChg chg="modSp">
        <pc:chgData name="Esther Guan" userId="5901df818defb2d9" providerId="LiveId" clId="{2E5A8464-1CAA-4FDF-A9CE-477CEDF25776}" dt="2020-04-29T22:52:39.149" v="810" actId="20577"/>
        <pc:sldMkLst>
          <pc:docMk/>
          <pc:sldMk cId="1425958067" sldId="257"/>
        </pc:sldMkLst>
        <pc:spChg chg="mod">
          <ac:chgData name="Esther Guan" userId="5901df818defb2d9" providerId="LiveId" clId="{2E5A8464-1CAA-4FDF-A9CE-477CEDF25776}" dt="2020-04-29T22:52:39.149" v="810" actId="20577"/>
          <ac:spMkLst>
            <pc:docMk/>
            <pc:sldMk cId="1425958067" sldId="257"/>
            <ac:spMk id="6" creationId="{FA5F095E-48EC-48D1-8678-E50BBDDCF032}"/>
          </ac:spMkLst>
        </pc:spChg>
      </pc:sldChg>
      <pc:sldChg chg="modSp">
        <pc:chgData name="Esther Guan" userId="5901df818defb2d9" providerId="LiveId" clId="{2E5A8464-1CAA-4FDF-A9CE-477CEDF25776}" dt="2020-04-29T21:54:28.144" v="799" actId="27636"/>
        <pc:sldMkLst>
          <pc:docMk/>
          <pc:sldMk cId="624269773" sldId="258"/>
        </pc:sldMkLst>
        <pc:spChg chg="mod">
          <ac:chgData name="Esther Guan" userId="5901df818defb2d9" providerId="LiveId" clId="{2E5A8464-1CAA-4FDF-A9CE-477CEDF25776}" dt="2020-04-29T21:54:28.144" v="799" actId="27636"/>
          <ac:spMkLst>
            <pc:docMk/>
            <pc:sldMk cId="624269773" sldId="258"/>
            <ac:spMk id="3" creationId="{6A188764-628A-4A3F-B89C-B726F000B509}"/>
          </ac:spMkLst>
        </pc:spChg>
      </pc:sldChg>
      <pc:sldChg chg="addSp delSp modSp">
        <pc:chgData name="Esther Guan" userId="5901df818defb2d9" providerId="LiveId" clId="{2E5A8464-1CAA-4FDF-A9CE-477CEDF25776}" dt="2020-04-29T04:45:45.920" v="737" actId="1076"/>
        <pc:sldMkLst>
          <pc:docMk/>
          <pc:sldMk cId="1292485664" sldId="259"/>
        </pc:sldMkLst>
        <pc:spChg chg="mod">
          <ac:chgData name="Esther Guan" userId="5901df818defb2d9" providerId="LiveId" clId="{2E5A8464-1CAA-4FDF-A9CE-477CEDF25776}" dt="2020-04-29T03:23:51.066" v="723" actId="27636"/>
          <ac:spMkLst>
            <pc:docMk/>
            <pc:sldMk cId="1292485664" sldId="259"/>
            <ac:spMk id="3" creationId="{6471D855-A750-4F1F-B95B-CC80D1CC95B0}"/>
          </ac:spMkLst>
        </pc:spChg>
        <pc:spChg chg="mod">
          <ac:chgData name="Esther Guan" userId="5901df818defb2d9" providerId="LiveId" clId="{2E5A8464-1CAA-4FDF-A9CE-477CEDF25776}" dt="2020-04-29T03:24:15.802" v="724" actId="1076"/>
          <ac:spMkLst>
            <pc:docMk/>
            <pc:sldMk cId="1292485664" sldId="259"/>
            <ac:spMk id="4" creationId="{8CE41C60-4AF4-4270-8FE0-B22B3E968F47}"/>
          </ac:spMkLst>
        </pc:spChg>
        <pc:cxnChg chg="add del">
          <ac:chgData name="Esther Guan" userId="5901df818defb2d9" providerId="LiveId" clId="{2E5A8464-1CAA-4FDF-A9CE-477CEDF25776}" dt="2020-04-29T04:43:47.907" v="728" actId="11529"/>
          <ac:cxnSpMkLst>
            <pc:docMk/>
            <pc:sldMk cId="1292485664" sldId="259"/>
            <ac:cxnSpMk id="6" creationId="{475440B7-3114-4CAE-9A38-70FEF4248AE7}"/>
          </ac:cxnSpMkLst>
        </pc:cxnChg>
        <pc:cxnChg chg="add del">
          <ac:chgData name="Esther Guan" userId="5901df818defb2d9" providerId="LiveId" clId="{2E5A8464-1CAA-4FDF-A9CE-477CEDF25776}" dt="2020-04-29T04:44:25.725" v="730" actId="11529"/>
          <ac:cxnSpMkLst>
            <pc:docMk/>
            <pc:sldMk cId="1292485664" sldId="259"/>
            <ac:cxnSpMk id="8" creationId="{D2B585C8-275B-4A5C-9A39-17E9126B891E}"/>
          </ac:cxnSpMkLst>
        </pc:cxnChg>
        <pc:cxnChg chg="add mod">
          <ac:chgData name="Esther Guan" userId="5901df818defb2d9" providerId="LiveId" clId="{2E5A8464-1CAA-4FDF-A9CE-477CEDF25776}" dt="2020-04-29T04:45:45.920" v="737" actId="1076"/>
          <ac:cxnSpMkLst>
            <pc:docMk/>
            <pc:sldMk cId="1292485664" sldId="259"/>
            <ac:cxnSpMk id="10" creationId="{2CD07BE5-F63B-4DF3-8F9B-7F9EB0B4240A}"/>
          </ac:cxnSpMkLst>
        </pc:cxnChg>
        <pc:cxnChg chg="add mod">
          <ac:chgData name="Esther Guan" userId="5901df818defb2d9" providerId="LiveId" clId="{2E5A8464-1CAA-4FDF-A9CE-477CEDF25776}" dt="2020-04-29T04:45:26.922" v="736" actId="1582"/>
          <ac:cxnSpMkLst>
            <pc:docMk/>
            <pc:sldMk cId="1292485664" sldId="259"/>
            <ac:cxnSpMk id="12" creationId="{715529F7-2003-40B9-8DE6-B2EE6D5F24FF}"/>
          </ac:cxnSpMkLst>
        </pc:cxnChg>
      </pc:sldChg>
      <pc:sldChg chg="modSp">
        <pc:chgData name="Esther Guan" userId="5901df818defb2d9" providerId="LiveId" clId="{2E5A8464-1CAA-4FDF-A9CE-477CEDF25776}" dt="2020-04-29T21:56:27.771" v="809" actId="20577"/>
        <pc:sldMkLst>
          <pc:docMk/>
          <pc:sldMk cId="1331090071" sldId="260"/>
        </pc:sldMkLst>
        <pc:spChg chg="mod">
          <ac:chgData name="Esther Guan" userId="5901df818defb2d9" providerId="LiveId" clId="{2E5A8464-1CAA-4FDF-A9CE-477CEDF25776}" dt="2020-04-29T03:20:06.457" v="693" actId="20577"/>
          <ac:spMkLst>
            <pc:docMk/>
            <pc:sldMk cId="1331090071" sldId="260"/>
            <ac:spMk id="2" creationId="{3D02C42E-A7C2-4D65-B0A6-6D6CC7B73B6C}"/>
          </ac:spMkLst>
        </pc:spChg>
        <pc:spChg chg="mod">
          <ac:chgData name="Esther Guan" userId="5901df818defb2d9" providerId="LiveId" clId="{2E5A8464-1CAA-4FDF-A9CE-477CEDF25776}" dt="2020-04-29T21:56:27.771" v="809" actId="20577"/>
          <ac:spMkLst>
            <pc:docMk/>
            <pc:sldMk cId="1331090071" sldId="260"/>
            <ac:spMk id="3" creationId="{815DA9EF-9FB5-4C87-9E75-AEDE8E890908}"/>
          </ac:spMkLst>
        </pc:spChg>
        <pc:cxnChg chg="mod">
          <ac:chgData name="Esther Guan" userId="5901df818defb2d9" providerId="LiveId" clId="{2E5A8464-1CAA-4FDF-A9CE-477CEDF25776}" dt="2020-04-29T02:25:28.841" v="331" actId="1076"/>
          <ac:cxnSpMkLst>
            <pc:docMk/>
            <pc:sldMk cId="1331090071" sldId="260"/>
            <ac:cxnSpMk id="5" creationId="{1444C519-3F5A-4CF5-B51E-FBF1BD9204C7}"/>
          </ac:cxnSpMkLst>
        </pc:cxnChg>
        <pc:cxnChg chg="mod">
          <ac:chgData name="Esther Guan" userId="5901df818defb2d9" providerId="LiveId" clId="{2E5A8464-1CAA-4FDF-A9CE-477CEDF25776}" dt="2020-04-29T02:25:36.465" v="332" actId="1076"/>
          <ac:cxnSpMkLst>
            <pc:docMk/>
            <pc:sldMk cId="1331090071" sldId="260"/>
            <ac:cxnSpMk id="7" creationId="{29DE4C70-250D-408A-B114-750ED2CE4C6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3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0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4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6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4A3D-DFEE-4A41-B097-7F5D870D3FB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65902-CE20-4E87-A174-F07B9113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C2769-D02C-4602-815A-375EA2FF2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Cryptosystems</a:t>
            </a:r>
            <a:b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ElGamal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Elliptic Curves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3687F-FDE0-466C-849C-E9124D950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1500" dirty="0">
                <a:latin typeface="Georgia" panose="02040502050405020303" pitchFamily="18" charset="0"/>
                <a:cs typeface="Arial" panose="020B0604020202020204" pitchFamily="34" charset="0"/>
              </a:rPr>
              <a:t>G. Esther Guan</a:t>
            </a:r>
          </a:p>
          <a:p>
            <a:r>
              <a:rPr lang="en-US" sz="1500" dirty="0">
                <a:latin typeface="Georgia" panose="02040502050405020303" pitchFamily="18" charset="0"/>
                <a:cs typeface="Arial" panose="020B0604020202020204" pitchFamily="34" charset="0"/>
              </a:rPr>
              <a:t>Mentor: Yao-</a:t>
            </a:r>
            <a:r>
              <a:rPr lang="en-US" sz="1500" dirty="0" err="1">
                <a:latin typeface="Georgia" panose="02040502050405020303" pitchFamily="18" charset="0"/>
                <a:cs typeface="Arial" panose="020B0604020202020204" pitchFamily="34" charset="0"/>
              </a:rPr>
              <a:t>rui</a:t>
            </a:r>
            <a:r>
              <a:rPr lang="en-US" sz="1500" dirty="0">
                <a:latin typeface="Georgia" panose="02040502050405020303" pitchFamily="18" charset="0"/>
                <a:cs typeface="Arial" panose="020B0604020202020204" pitchFamily="34" charset="0"/>
              </a:rPr>
              <a:t> Yeo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07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8117-D758-4F88-948D-30B24397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A5F095E-48EC-48D1-8678-E50BBDDCF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en-US" dirty="0">
                    <a:latin typeface="Georgia" panose="02040502050405020303" pitchFamily="18" charset="0"/>
                  </a:rPr>
                  <a:t>Elliptic Curves – non-singular cubic curves</a:t>
                </a:r>
              </a:p>
              <a:p>
                <a:pPr marL="457200" lvl="1" indent="0"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(no multiple roots), O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point at infinity</a:t>
                </a:r>
              </a:p>
              <a:p>
                <a:r>
                  <a:rPr lang="en-US" dirty="0">
                    <a:latin typeface="Georgia" panose="02040502050405020303" pitchFamily="18" charset="0"/>
                  </a:rPr>
                  <a:t>Addition on elliptic curves (P+Q)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r>
                  <a:rPr lang="en-US" dirty="0">
                    <a:latin typeface="Georgia" panose="02040502050405020303" pitchFamily="18" charset="0"/>
                  </a:rPr>
                  <a:t>Legendre symbol* - for n prime: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−1)/2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𝑠𝑞𝑢𝑎𝑟𝑒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𝑛𝑜𝑡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𝑠𝑞𝑢𝑎𝑟𝑒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2000" dirty="0">
                    <a:latin typeface="Georgia" panose="02040502050405020303" pitchFamily="18" charset="0"/>
                  </a:rPr>
                  <a:t>*Computation can be simplified using quadratic reciprocity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A5F095E-48EC-48D1-8678-E50BBDDCF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BF802B4-2B61-43F7-A207-141BA3A864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9" t="2322" r="6016" b="3023"/>
          <a:stretch/>
        </p:blipFill>
        <p:spPr>
          <a:xfrm>
            <a:off x="8982076" y="214186"/>
            <a:ext cx="3209924" cy="335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5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DE15-A556-4066-B2C8-1B3C2E59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ElGamal</a:t>
            </a:r>
            <a:r>
              <a:rPr lang="en-US" dirty="0"/>
              <a:t> on Elliptic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188764-628A-4A3F-B89C-B726F000B5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latin typeface="Georgia" panose="02040502050405020303" pitchFamily="18" charset="0"/>
                  </a:rPr>
                  <a:t>ElGamal on Finite Fields</a:t>
                </a:r>
              </a:p>
              <a:p>
                <a:pPr marL="457200" lvl="1" indent="0">
                  <a:buNone/>
                </a:pPr>
                <a:r>
                  <a:rPr lang="en-US" b="0" dirty="0">
                    <a:latin typeface="Georgia" panose="02040502050405020303" pitchFamily="18" charset="0"/>
                  </a:rPr>
                  <a:t>Encrypted Message: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public key,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private key,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message </a:t>
                </a:r>
              </a:p>
              <a:p>
                <a:r>
                  <a:rPr lang="en-US" dirty="0">
                    <a:latin typeface="Georgia" panose="02040502050405020303" pitchFamily="18" charset="0"/>
                  </a:rPr>
                  <a:t>Discrete log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Multiples of points (over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dirty="0">
                    <a:latin typeface="Georgia" panose="02040502050405020303" pitchFamily="18" charset="0"/>
                  </a:rPr>
                  <a:t>For some b, 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?→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for some Q: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? 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r>
                  <a:rPr lang="en-US" dirty="0" err="1">
                    <a:latin typeface="Georgia" panose="02040502050405020303" pitchFamily="18" charset="0"/>
                  </a:rPr>
                  <a:t>ElGamal</a:t>
                </a:r>
                <a:r>
                  <a:rPr lang="en-US" dirty="0">
                    <a:latin typeface="Georgia" panose="02040502050405020303" pitchFamily="18" charset="0"/>
                  </a:rPr>
                  <a:t> on Elliptic Curves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Georgia" panose="02040502050405020303" pitchFamily="18" charset="0"/>
                  </a:rPr>
                  <a:t>Private: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message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, some random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latin typeface="Georgia" panose="02040502050405020303" pitchFamily="18" charset="0"/>
                  </a:rPr>
                  <a:t>Public: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𝑎𝑄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, encrypted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Georgia" panose="02040502050405020303" pitchFamily="18" charset="0"/>
                  </a:rPr>
                  <a:t>To decrypt: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188764-628A-4A3F-B89C-B726F000B5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26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3F3B-95B3-4085-B7E3-0C4399E9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Encoding the Letter “S”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71D855-A750-4F1F-B95B-CC80D1CC95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3300" b="1" dirty="0">
                    <a:latin typeface="Georgia" panose="02040502050405020303" pitchFamily="18" charset="0"/>
                  </a:rPr>
                  <a:t>“1” = 0, … , “0” = 9, “A” = 10, … , “Z” = 35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3300" b="1" dirty="0">
                    <a:latin typeface="Georgia" panose="02040502050405020303" pitchFamily="18" charset="0"/>
                  </a:rPr>
                  <a:t>Number of chances to look for valid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3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3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3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3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3300" b="1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300" b="1" dirty="0">
                    <a:latin typeface="Georgia" panose="02040502050405020303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𝜿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endParaRPr lang="en-US" sz="3300" b="1" dirty="0">
                  <a:latin typeface="Georgia" panose="02040502050405020303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3300" b="1" dirty="0">
                    <a:latin typeface="Georgia" panose="02040502050405020303" pitchFamily="18" charset="0"/>
                  </a:rPr>
                  <a:t>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3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3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3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3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300" b="1" dirty="0">
                    <a:latin typeface="Georgia" panose="02040502050405020303" pitchFamily="18" charset="0"/>
                  </a:rPr>
                  <a:t> over the field of </a:t>
                </a:r>
                <a14:m>
                  <m:oMath xmlns:m="http://schemas.openxmlformats.org/officeDocument/2006/math"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300" b="1" i="1" smtClean="0">
                        <a:latin typeface="Cambria Math" panose="02040503050406030204" pitchFamily="18" charset="0"/>
                      </a:rPr>
                      <m:t>𝟕𝟓𝟏</m:t>
                    </m:r>
                    <m:r>
                      <a:rPr lang="en-US" sz="33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b="1" dirty="0">
                    <a:latin typeface="Georgia" panose="02040502050405020303" pitchFamily="18" charset="0"/>
                  </a:rPr>
                  <a:t>elements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+376: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+188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Georgia" panose="02040502050405020303" pitchFamily="18" charset="0"/>
                  </a:rPr>
                  <a:t> “S” = 28, cycle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"+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∈[1,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=561→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=261→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261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751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b="0" dirty="0">
                  <a:latin typeface="Georgia" panose="02040502050405020303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=562→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=598→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598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751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598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=201</m:t>
                    </m:r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>
                    <a:latin typeface="Georgia" panose="02040502050405020303" pitchFamily="18" charset="0"/>
                  </a:rPr>
                  <a:t>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→(562, 201)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71D855-A750-4F1F-B95B-CC80D1CC95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9" t="-392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E41C60-4AF4-4270-8FE0-B22B3E968F47}"/>
              </a:ext>
            </a:extLst>
          </p:cNvPr>
          <p:cNvSpPr/>
          <p:nvPr/>
        </p:nvSpPr>
        <p:spPr>
          <a:xfrm>
            <a:off x="4878166" y="5490502"/>
            <a:ext cx="2435667" cy="442848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D07BE5-F63B-4DF3-8F9B-7F9EB0B4240A}"/>
              </a:ext>
            </a:extLst>
          </p:cNvPr>
          <p:cNvCxnSpPr/>
          <p:nvPr/>
        </p:nvCxnSpPr>
        <p:spPr>
          <a:xfrm>
            <a:off x="2595583" y="4617105"/>
            <a:ext cx="102101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5529F7-2003-40B9-8DE6-B2EE6D5F24FF}"/>
              </a:ext>
            </a:extLst>
          </p:cNvPr>
          <p:cNvCxnSpPr/>
          <p:nvPr/>
        </p:nvCxnSpPr>
        <p:spPr>
          <a:xfrm>
            <a:off x="3190149" y="5076355"/>
            <a:ext cx="58226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48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C42E-A7C2-4D65-B0A6-6D6CC7B7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Encrypting “S” w/ Elliptic </a:t>
            </a:r>
            <a:r>
              <a:rPr lang="en-US" dirty="0" err="1"/>
              <a:t>ElGamal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5DA9EF-9FB5-4C87-9E75-AEDE8E8909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b="1" dirty="0">
                    <a:latin typeface="Georgia" panose="02040502050405020303" pitchFamily="18" charset="0"/>
                  </a:rPr>
                  <a:t>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>
                    <a:latin typeface="Georgia" panose="02040502050405020303" pitchFamily="18" charset="0"/>
                  </a:rPr>
                  <a:t> over the field of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𝟕𝟓𝟏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latin typeface="Georgia" panose="02040502050405020303" pitchFamily="18" charset="0"/>
                  </a:rPr>
                  <a:t>elements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b="1" dirty="0">
                    <a:latin typeface="Georgia" panose="02040502050405020303" pitchFamily="18" charset="0"/>
                  </a:rPr>
                  <a:t>Q = (0, 0), public key = </a:t>
                </a:r>
                <a:r>
                  <a:rPr lang="en-US" b="1" dirty="0" err="1">
                    <a:latin typeface="Georgia" panose="02040502050405020303" pitchFamily="18" charset="0"/>
                  </a:rPr>
                  <a:t>aQ</a:t>
                </a:r>
                <a:r>
                  <a:rPr lang="en-US" b="1" dirty="0">
                    <a:latin typeface="Georgia" panose="02040502050405020303" pitchFamily="18" charset="0"/>
                  </a:rPr>
                  <a:t> = (201, 380),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𝟑𝟖𝟔</m:t>
                    </m:r>
                  </m:oMath>
                </a14:m>
                <a:endParaRPr lang="en-US" b="1" dirty="0">
                  <a:latin typeface="Georgia" panose="02040502050405020303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+376: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0, 376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201, 380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201, 5</m:t>
                        </m:r>
                      </m:e>
                    </m:d>
                  </m:oMath>
                </a14:m>
                <a:endParaRPr lang="en-US" dirty="0">
                  <a:latin typeface="Georgia" panose="02040502050405020303" pitchFamily="18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en-US" b="0" dirty="0">
                    <a:latin typeface="Georgia" panose="02040502050405020303" pitchFamily="18" charset="0"/>
                  </a:rPr>
                  <a:t> “Clue”: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=386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𝐵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+2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𝐵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b="0" dirty="0">
                  <a:latin typeface="Georgia" panose="02040502050405020303" pitchFamily="18" charset="0"/>
                </a:endParaRPr>
              </a:p>
              <a:p>
                <a:pPr marL="914400" lvl="2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b="0" dirty="0">
                    <a:latin typeface="Georgia" panose="02040502050405020303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676,558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→(676,182)</m:t>
                    </m:r>
                  </m:oMath>
                </a14:m>
                <a:endParaRPr lang="en-US" sz="2800" b="0" dirty="0">
                  <a:latin typeface="Georgia" panose="02040502050405020303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b="0" dirty="0">
                    <a:latin typeface="Georgia" panose="02040502050405020303" pitchFamily="18" charset="0"/>
                  </a:rPr>
                  <a:t> Secret Message: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𝑘𝑒𝑦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562,201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+386(201,5)</m:t>
                    </m:r>
                  </m:oMath>
                </a14:m>
                <a:endParaRPr lang="en-US" b="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Georgia" panose="02040502050405020303" pitchFamily="18" charset="0"/>
                  </a:rPr>
                  <a:t>		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385,328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385,703</m:t>
                        </m:r>
                      </m:e>
                    </m:d>
                  </m:oMath>
                </a14:m>
                <a:endParaRPr lang="en-US" b="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5DA9EF-9FB5-4C87-9E75-AEDE8E890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44C519-3F5A-4CF5-B51E-FBF1BD9204C7}"/>
              </a:ext>
            </a:extLst>
          </p:cNvPr>
          <p:cNvCxnSpPr/>
          <p:nvPr/>
        </p:nvCxnSpPr>
        <p:spPr>
          <a:xfrm>
            <a:off x="5703723" y="5084556"/>
            <a:ext cx="147206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DE4C70-250D-408A-B114-750ED2CE4C6A}"/>
              </a:ext>
            </a:extLst>
          </p:cNvPr>
          <p:cNvCxnSpPr/>
          <p:nvPr/>
        </p:nvCxnSpPr>
        <p:spPr>
          <a:xfrm>
            <a:off x="5843139" y="6080966"/>
            <a:ext cx="145565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09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439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Georgia</vt:lpstr>
      <vt:lpstr>Wingdings</vt:lpstr>
      <vt:lpstr>Office Theme</vt:lpstr>
      <vt:lpstr>Cryptosystems ElGamal on Elliptic Curves</vt:lpstr>
      <vt:lpstr>Background </vt:lpstr>
      <vt:lpstr>ElGamal on Elliptic Curves</vt:lpstr>
      <vt:lpstr>Example – Encoding the Letter “S”</vt:lpstr>
      <vt:lpstr>Example – Encrypting “S” w/ Elliptic ElGamal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Cryptosystems</dc:title>
  <dc:creator>Guan, Grace E</dc:creator>
  <cp:lastModifiedBy>Guan, Grace E</cp:lastModifiedBy>
  <cp:revision>20</cp:revision>
  <dcterms:created xsi:type="dcterms:W3CDTF">2020-04-28T19:57:32Z</dcterms:created>
  <dcterms:modified xsi:type="dcterms:W3CDTF">2020-04-29T22:52:50Z</dcterms:modified>
</cp:coreProperties>
</file>