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F996AB04.xml" ContentType="application/vnd.ms-powerpoint.comments+xml"/>
  <Override PartName="/ppt/comments/modernComment_102_D96B32A9.xml" ContentType="application/vnd.ms-powerpoint.comments+xml"/>
  <Override PartName="/ppt/comments/modernComment_104_D800E8AA.xml" ContentType="application/vnd.ms-powerpoint.comments+xml"/>
  <Override PartName="/ppt/notesSlides/notesSlide2.xml" ContentType="application/vnd.openxmlformats-officedocument.presentationml.notesSlide+xml"/>
  <Override PartName="/ppt/comments/modernComment_10B_B2C374F2.xml" ContentType="application/vnd.ms-powerpoint.comments+xml"/>
  <Override PartName="/ppt/comments/modernComment_109_416F927D.xml" ContentType="application/vnd.ms-powerpoint.comments+xml"/>
  <Override PartName="/ppt/comments/modernComment_10A_CB7CD0A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5_C13E3D22.xml" ContentType="application/vnd.ms-powerpoint.comments+xml"/>
  <Override PartName="/ppt/notesSlides/notesSlide5.xml" ContentType="application/vnd.openxmlformats-officedocument.presentationml.notesSlide+xml"/>
  <Override PartName="/ppt/comments/modernComment_106_362F69C1.xml" ContentType="application/vnd.ms-powerpoint.comments+xml"/>
  <Override PartName="/ppt/notesSlides/notesSlide6.xml" ContentType="application/vnd.openxmlformats-officedocument.presentationml.notesSlide+xml"/>
  <Override PartName="/ppt/comments/modernComment_10E_D483C84F.xml" ContentType="application/vnd.ms-powerpoint.comments+xml"/>
  <Override PartName="/ppt/notesSlides/notesSlide7.xml" ContentType="application/vnd.openxmlformats-officedocument.presentationml.notesSlide+xml"/>
  <Override PartName="/ppt/comments/modernComment_10F_1FC0C3.xml" ContentType="application/vnd.ms-powerpoint.comments+xml"/>
  <Override PartName="/ppt/notesSlides/notesSlide8.xml" ContentType="application/vnd.openxmlformats-officedocument.presentationml.notesSlide+xml"/>
  <Override PartName="/ppt/comments/modernComment_111_E0D1AA7.xml" ContentType="application/vnd.ms-powerpoint.comment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67" r:id="rId6"/>
    <p:sldId id="265" r:id="rId7"/>
    <p:sldId id="266" r:id="rId8"/>
    <p:sldId id="268" r:id="rId9"/>
    <p:sldId id="269" r:id="rId10"/>
    <p:sldId id="261" r:id="rId11"/>
    <p:sldId id="262" r:id="rId12"/>
    <p:sldId id="270" r:id="rId13"/>
    <p:sldId id="271"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37721-F197-2A49-8D73-02620E40E1D9}" name="Kadan, Sophie A" initials="KSA" userId="Kadan, Sophie A" providerId="None"/>
  <p188:author id="{F601A246-2C8D-090F-C656-64EF56453D91}" name="Guest User" initials="GU" userId="S::urn:spo:anon#943a2018b24f5b3590e62183480d44981b298b71d73cddee0b5343e53a94090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C5F96"/>
    <a:srgbClr val="1A7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0C2C4-4494-40FA-924A-04469CE358A0}" v="2446" dt="2022-12-10T22:01:50.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5" autoAdjust="0"/>
  </p:normalViewPr>
  <p:slideViewPr>
    <p:cSldViewPr snapToGrid="0">
      <p:cViewPr varScale="1">
        <p:scale>
          <a:sx n="60" d="100"/>
          <a:sy n="60" d="100"/>
        </p:scale>
        <p:origin x="6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modernComment_101_F996AB04.xml><?xml version="1.0" encoding="utf-8"?>
<p188:cmLst xmlns:a="http://schemas.openxmlformats.org/drawingml/2006/main" xmlns:r="http://schemas.openxmlformats.org/officeDocument/2006/relationships" xmlns:p188="http://schemas.microsoft.com/office/powerpoint/2018/8/main">
  <p188:cm id="{F9C99768-6922-4612-9397-F50CE695220B}" authorId="{2DC37721-F197-2A49-8D73-02620E40E1D9}" created="2022-12-01T23:18:31.694">
    <pc:sldMkLst xmlns:pc="http://schemas.microsoft.com/office/powerpoint/2013/main/command">
      <pc:docMk/>
      <pc:sldMk cId="4187400964" sldId="257"/>
    </pc:sldMkLst>
    <p188:txBody>
      <a:bodyPr/>
      <a:lstStyle/>
      <a:p>
        <a:r>
          <a:rPr lang="en-US"/>
          <a:t>Gravity and acceleration the same, gravity not a force but a result of spacetime curvature
Inertial and gravitational masses are same
There exist preferred trajectories through spacetime which unaccelerated particles travel</a:t>
        </a:r>
      </a:p>
    </p188:txBody>
  </p188:cm>
  <p188:cm id="{28EBF777-E083-4853-A660-68C7CBEB26AD}" authorId="{F601A246-2C8D-090F-C656-64EF56453D91}" created="2022-12-09T01:44:57.667">
    <pc:sldMkLst xmlns:pc="http://schemas.microsoft.com/office/powerpoint/2013/main/command">
      <pc:docMk/>
      <pc:sldMk cId="4187400964" sldId="257"/>
    </pc:sldMkLst>
    <p188:txBody>
      <a:bodyPr/>
      <a:lstStyle/>
      <a:p>
        <a:r>
          <a:rPr lang="en-US"/>
          <a:t>I recommend changing the second bullet point: Starts with Weak Equivalence Principle
- The motion of freely-falling particles are the same in a gravitational field and a uniformly accelerated frame, in small enough regions of spacetime. </a:t>
        </a:r>
      </a:p>
    </p188:txBody>
  </p188:cm>
  <p188:cm id="{F31AE332-C127-4359-966F-2DD6459A6AA7}" authorId="{F601A246-2C8D-090F-C656-64EF56453D91}" created="2022-12-09T01:47:42.349">
    <pc:sldMkLst xmlns:pc="http://schemas.microsoft.com/office/powerpoint/2013/main/command">
      <pc:docMk/>
      <pc:sldMk cId="4187400964" sldId="257"/>
    </pc:sldMkLst>
    <p188:txBody>
      <a:bodyPr/>
      <a:lstStyle/>
      <a:p>
        <a:r>
          <a:rPr lang="en-US"/>
          <a:t>I recommend changing the third bullet point: Einstein updated this to the Einstein Equivalence Principle
- In small enough regions of spacetime, the laws of physics reduce to those of special relativity; it is impossible to detect the existence of a gravitational field by means of local experiments. </a:t>
        </a:r>
      </a:p>
    </p188:txBody>
  </p188:cm>
</p188:cmLst>
</file>

<file path=ppt/comments/modernComment_102_D96B32A9.xml><?xml version="1.0" encoding="utf-8"?>
<p188:cmLst xmlns:a="http://schemas.openxmlformats.org/drawingml/2006/main" xmlns:r="http://schemas.openxmlformats.org/officeDocument/2006/relationships" xmlns:p188="http://schemas.microsoft.com/office/powerpoint/2018/8/main">
  <p188:cm id="{228D377B-B986-407B-BC23-0645319EE50B}" authorId="{2DC37721-F197-2A49-8D73-02620E40E1D9}" created="2022-11-28T20:50:37.228">
    <pc:sldMkLst xmlns:pc="http://schemas.microsoft.com/office/powerpoint/2013/main/command">
      <pc:docMk/>
      <pc:sldMk cId="3647681193" sldId="258"/>
    </pc:sldMkLst>
    <p188:txBody>
      <a:bodyPr/>
      <a:lstStyle/>
      <a:p>
        <a:r>
          <a:rPr lang="en-US"/>
          <a:t>The curvature of spacetime can be very complex--manifolds are our way of making this understandable. A collection of charts, or invertible maps, cover the manifold. At the intersection of each of these patches, the mainifold allows us to fafads.</a:t>
        </a:r>
      </a:p>
    </p188:txBody>
  </p188:cm>
  <p188:cm id="{394026D7-84F0-42EC-B38D-910BB695349C}" authorId="{2DC37721-F197-2A49-8D73-02620E40E1D9}" created="2022-11-29T17:55:22.311">
    <pc:sldMkLst xmlns:pc="http://schemas.microsoft.com/office/powerpoint/2013/main/command">
      <pc:docMk/>
      <pc:sldMk cId="3647681193" sldId="258"/>
    </pc:sldMkLst>
    <p188:txBody>
      <a:bodyPr/>
      <a:lstStyle/>
      <a:p>
        <a:r>
          <a:rPr lang="en-US"/>
          <a:t>How do we know what manifolds are used
</a:t>
        </a:r>
      </a:p>
    </p188:txBody>
  </p188:cm>
  <p188:cm id="{FC554A76-C20E-4F6C-81C9-A3DF6318A9CF}" authorId="{2DC37721-F197-2A49-8D73-02620E40E1D9}" created="2022-12-02T20:49:07.700">
    <pc:sldMkLst xmlns:pc="http://schemas.microsoft.com/office/powerpoint/2013/main/command">
      <pc:docMk/>
      <pc:sldMk cId="3647681193" sldId="258"/>
    </pc:sldMkLst>
    <p188:txBody>
      <a:bodyPr/>
      <a:lstStyle/>
      <a:p>
        <a:r>
          <a:rPr lang="en-US"/>
          <a:t>Same manifolds: diffeomorphic
Collection of invertible maps from manifold to RN
</a:t>
        </a:r>
      </a:p>
    </p188:txBody>
  </p188:cm>
  <p188:cm id="{F26C9352-8237-4E10-81D4-1E3449A7273B}" authorId="{F601A246-2C8D-090F-C656-64EF56453D91}" created="2022-12-09T02:03:10.034">
    <ac:deMkLst xmlns:ac="http://schemas.microsoft.com/office/drawing/2013/main/command">
      <pc:docMk xmlns:pc="http://schemas.microsoft.com/office/powerpoint/2013/main/command"/>
      <pc:sldMk xmlns:pc="http://schemas.microsoft.com/office/powerpoint/2013/main/command" cId="3647681193" sldId="258"/>
      <ac:spMk id="3" creationId="{FDBD2881-803D-808C-5E42-80840C32D154}"/>
    </ac:deMkLst>
    <p188:txBody>
      <a:bodyPr/>
      <a:lstStyle/>
      <a:p>
        <a:r>
          <a:rPr lang="en-US"/>
          <a:t>The third bullet seems a little extraneous. Why do we care about functions on manifolds? </a:t>
        </a:r>
      </a:p>
    </p188:txBody>
  </p188:cm>
</p188:cmLst>
</file>

<file path=ppt/comments/modernComment_104_D800E8AA.xml><?xml version="1.0" encoding="utf-8"?>
<p188:cmLst xmlns:a="http://schemas.openxmlformats.org/drawingml/2006/main" xmlns:r="http://schemas.openxmlformats.org/officeDocument/2006/relationships" xmlns:p188="http://schemas.microsoft.com/office/powerpoint/2018/8/main">
  <p188:cm id="{CBDB81D1-64D8-45CC-8AF3-58315A762A70}" authorId="{F601A246-2C8D-090F-C656-64EF56453D91}" created="2022-12-09T02:09:19.417">
    <pc:sldMkLst xmlns:pc="http://schemas.microsoft.com/office/powerpoint/2013/main/command">
      <pc:docMk/>
      <pc:sldMk cId="3623938218" sldId="260"/>
    </pc:sldMkLst>
    <p188:txBody>
      <a:bodyPr/>
      <a:lstStyle/>
      <a:p>
        <a:r>
          <a:rPr lang="en-US"/>
          <a:t>Since we are talking about manifolds, tensors are multi-linear maps from collections of tangent vectors and cotangent vectors to the real numbers.</a:t>
        </a:r>
      </a:p>
    </p188:txBody>
  </p188:cm>
  <p188:cm id="{9CCEEE6E-5521-4BBD-9600-301B795A39AE}" authorId="{F601A246-2C8D-090F-C656-64EF56453D91}" created="2022-12-09T02:11:33.457">
    <ac:deMkLst xmlns:ac="http://schemas.microsoft.com/office/drawing/2013/main/command">
      <pc:docMk xmlns:pc="http://schemas.microsoft.com/office/powerpoint/2013/main/command"/>
      <pc:sldMk xmlns:pc="http://schemas.microsoft.com/office/powerpoint/2013/main/command" cId="3623938218" sldId="260"/>
      <ac:spMk id="3" creationId="{A79C04AF-7961-BD6E-68D9-89BA521EFA0C}"/>
    </ac:deMkLst>
    <p188:txBody>
      <a:bodyPr/>
      <a:lstStyle/>
      <a:p>
        <a:r>
          <a:rPr lang="en-US"/>
          <a:t>They are not invariant under transformations. Instead, they have a transformation rule that looks like Eqn. 2.30. Sometimes people call this the "Tensor Transformation Law"</a:t>
        </a:r>
      </a:p>
    </p188:txBody>
  </p188:cm>
  <p188:cm id="{E0D17240-849F-47BA-B95C-AE737F424B40}" authorId="{F601A246-2C8D-090F-C656-64EF56453D91}" created="2022-12-09T02:16:03.183">
    <ac:deMkLst xmlns:ac="http://schemas.microsoft.com/office/drawing/2013/main/command">
      <pc:docMk xmlns:pc="http://schemas.microsoft.com/office/powerpoint/2013/main/command"/>
      <pc:sldMk xmlns:pc="http://schemas.microsoft.com/office/powerpoint/2013/main/command" cId="3623938218" sldId="260"/>
      <ac:spMk id="3" creationId="{A79C04AF-7961-BD6E-68D9-89BA521EFA0C}"/>
    </ac:deMkLst>
    <p188:txBody>
      <a:bodyPr/>
      <a:lstStyle/>
      <a:p>
        <a:r>
          <a:rPr lang="en-US"/>
          <a:t>It is probably a good idea to put equation (1.56) in this slide somewhere. It will help explain what you mean by a (0,1) tensor and (0,2) tensor later on.</a:t>
        </a:r>
      </a:p>
    </p188:txBody>
  </p188:cm>
</p188:cmLst>
</file>

<file path=ppt/comments/modernComment_105_C13E3D22.xml><?xml version="1.0" encoding="utf-8"?>
<p188:cmLst xmlns:a="http://schemas.openxmlformats.org/drawingml/2006/main" xmlns:r="http://schemas.openxmlformats.org/officeDocument/2006/relationships" xmlns:p188="http://schemas.microsoft.com/office/powerpoint/2018/8/main">
  <p188:cm id="{829F977F-CAB4-4D84-ACE0-66932E4BFACE}" authorId="{2DC37721-F197-2A49-8D73-02620E40E1D9}" created="2022-12-02T21:49:09.607">
    <ac:deMkLst xmlns:ac="http://schemas.microsoft.com/office/drawing/2013/main/command">
      <pc:docMk xmlns:pc="http://schemas.microsoft.com/office/powerpoint/2013/main/command"/>
      <pc:sldMk xmlns:pc="http://schemas.microsoft.com/office/powerpoint/2013/main/command" cId="3242081570" sldId="261"/>
      <ac:spMk id="21" creationId="{6392B961-0D42-7584-42B5-B9066B211E57}"/>
    </ac:deMkLst>
    <p188:replyLst>
      <p188:reply id="{1D248458-CC10-45C7-B370-260444D61171}" authorId="{F601A246-2C8D-090F-C656-64EF56453D91}" created="2022-12-09T03:08:51.076">
        <p188:txBody>
          <a:bodyPr/>
          <a:lstStyle/>
          <a:p>
            <a:r>
              <a:rPr lang="en-US"/>
              <a:t>In this limit, we get Newtonian gravity. </a:t>
            </a:r>
          </a:p>
        </p188:txBody>
      </p188:reply>
    </p188:replyLst>
    <p188:txBody>
      <a:bodyPr/>
      <a:lstStyle/>
      <a:p>
        <a:r>
          <a:rPr lang="en-US"/>
          <a:t>Particles move slowly and gravitational field is weak and unchanging with time</a:t>
        </a:r>
      </a:p>
    </p188:txBody>
  </p188:cm>
</p188:cmLst>
</file>

<file path=ppt/comments/modernComment_106_362F69C1.xml><?xml version="1.0" encoding="utf-8"?>
<p188:cmLst xmlns:a="http://schemas.openxmlformats.org/drawingml/2006/main" xmlns:r="http://schemas.openxmlformats.org/officeDocument/2006/relationships" xmlns:p188="http://schemas.microsoft.com/office/powerpoint/2018/8/main">
  <p188:cm id="{621ABE77-222D-4F7E-A07F-CFB1F418DB92}" authorId="{2DC37721-F197-2A49-8D73-02620E40E1D9}" created="2022-12-05T23:58:03.980">
    <ac:txMkLst xmlns:ac="http://schemas.microsoft.com/office/drawing/2013/main/command">
      <pc:docMk xmlns:pc="http://schemas.microsoft.com/office/powerpoint/2013/main/command"/>
      <pc:sldMk xmlns:pc="http://schemas.microsoft.com/office/powerpoint/2013/main/command" cId="909076929" sldId="262"/>
      <ac:spMk id="3" creationId="{789CEFBD-1F9D-C0D8-FE15-60306E932F6A}"/>
      <ac:txMk cp="182">
        <ac:context len="199" hash="1979480071"/>
      </ac:txMk>
    </ac:txMkLst>
    <p188:pos x="10421679" y="2948394"/>
    <p188:txBody>
      <a:bodyPr/>
      <a:lstStyle/>
      <a:p>
        <a:r>
          <a:rPr lang="en-US"/>
          <a:t>Usually have stress energy tensor, want to find metric that solves Einstein’s equation but hard
One solution: perturb metric (make metric look like something flat plus something small, solve for small)
</a:t>
        </a:r>
      </a:p>
    </p188:txBody>
  </p188:cm>
  <p188:cm id="{389F8EAA-EF80-45BC-B078-54F86A068349}" authorId="{F601A246-2C8D-090F-C656-64EF56453D91}" created="2022-12-09T03:11:58.900">
    <ac:deMkLst xmlns:ac="http://schemas.microsoft.com/office/drawing/2013/main/command">
      <pc:docMk xmlns:pc="http://schemas.microsoft.com/office/powerpoint/2013/main/command"/>
      <pc:sldMk xmlns:pc="http://schemas.microsoft.com/office/powerpoint/2013/main/command" cId="909076929" sldId="262"/>
      <ac:spMk id="3" creationId="{789CEFBD-1F9D-C0D8-FE15-60306E932F6A}"/>
    </ac:deMkLst>
    <p188:txBody>
      <a:bodyPr/>
      <a:lstStyle/>
      <a:p>
        <a:r>
          <a:rPr lang="en-US"/>
          <a:t>Note: by flat space, we mean Minkowski space. </a:t>
        </a:r>
      </a:p>
    </p188:txBody>
  </p188:cm>
  <p188:cm id="{28327E10-44F9-4051-A089-C58044D55FC7}" authorId="{F601A246-2C8D-090F-C656-64EF56453D91}" created="2022-12-09T03:37:10.206">
    <pc:sldMkLst xmlns:pc="http://schemas.microsoft.com/office/powerpoint/2013/main/command">
      <pc:docMk/>
      <pc:sldMk cId="909076929" sldId="262"/>
    </pc:sldMkLst>
    <p188:txBody>
      <a:bodyPr/>
      <a:lstStyle/>
      <a:p>
        <a:r>
          <a:rPr lang="en-US"/>
          <a:t>It might be worth verbally saying that there is some ambiguity in our choice for h and that we really need to "pick a gauge."</a:t>
        </a:r>
      </a:p>
    </p188:txBody>
  </p188:cm>
</p188:cmLst>
</file>

<file path=ppt/comments/modernComment_109_416F927D.xml><?xml version="1.0" encoding="utf-8"?>
<p188:cmLst xmlns:a="http://schemas.openxmlformats.org/drawingml/2006/main" xmlns:r="http://schemas.openxmlformats.org/officeDocument/2006/relationships" xmlns:p188="http://schemas.microsoft.com/office/powerpoint/2018/8/main">
  <p188:cm id="{69A12076-E913-4FD0-AADF-FEE8B1D64B44}" authorId="{2DC37721-F197-2A49-8D73-02620E40E1D9}" created="2022-11-29T17:55:08.005">
    <pc:sldMkLst xmlns:pc="http://schemas.microsoft.com/office/powerpoint/2013/main/command">
      <pc:docMk/>
      <pc:sldMk cId="1097831037" sldId="265"/>
    </pc:sldMkLst>
    <p188:txBody>
      <a:bodyPr/>
      <a:lstStyle/>
      <a:p>
        <a:r>
          <a:rPr lang="en-US"/>
          <a:t> Christoffel symbols measure how the basis vectors change as we move in a particular direction along a geodesic, where a geodesic is a line which is straight in locally flat coordinates.  Once we know how the basis vectors change, then we can use this information to "correct" the coordinate derivative which we obtained using that basis, in order to obtain the underlying flat-space "covariant" derivative. Have to directions and parallel transport along parallelogram, if bendiness on manifold, there is discrepancy in way transported along parallelogram</a:t>
        </a:r>
      </a:p>
    </p188:txBody>
  </p188:cm>
  <p188:cm id="{CE4E33EE-8D0E-4C04-BEF4-7B84CC0D5650}" authorId="{2DC37721-F197-2A49-8D73-02620E40E1D9}" created="2022-11-29T18:05:16.005">
    <ac:deMkLst xmlns:ac="http://schemas.microsoft.com/office/drawing/2013/main/command">
      <pc:docMk xmlns:pc="http://schemas.microsoft.com/office/powerpoint/2013/main/command"/>
      <pc:sldMk xmlns:pc="http://schemas.microsoft.com/office/powerpoint/2013/main/command" cId="1097831037" sldId="265"/>
      <ac:spMk id="3" creationId="{45CA2C64-D764-6251-4A5E-CA1F85452766}"/>
    </ac:deMkLst>
    <p188:txBody>
      <a:bodyPr/>
      <a:lstStyle/>
      <a:p>
        <a:r>
          <a:rPr lang="en-US"/>
          <a:t>Allows us to find instantaneous rate of change of tensor field if parallel transported (allows us to keep it constant along some path whereby we can compare it to nearby tensors)
Parallel transport on curved space depends on path!
</a:t>
        </a:r>
      </a:p>
    </p188:txBody>
  </p188:cm>
  <p188:cm id="{9BBC3D4E-F80C-429C-BA2C-CB2F4D3086F5}" authorId="{2DC37721-F197-2A49-8D73-02620E40E1D9}" created="2022-11-29T22:16:32.677">
    <pc:sldMkLst xmlns:pc="http://schemas.microsoft.com/office/powerpoint/2013/main/command">
      <pc:docMk/>
      <pc:sldMk cId="1097831037" sldId="265"/>
    </pc:sldMkLst>
    <p188:txBody>
      <a:bodyPr/>
      <a:lstStyle/>
      <a:p>
        <a:r>
          <a:rPr lang="en-US"/>
          <a:t>Parallel transport and geodesic defined similarly herte
</a:t>
        </a:r>
      </a:p>
    </p188:txBody>
  </p188:cm>
  <p188:cm id="{219792AE-0CDA-4D9F-A48B-3DF2DBD20E41}" authorId="{2DC37721-F197-2A49-8D73-02620E40E1D9}" created="2022-12-06T17:57:36.880">
    <pc:sldMkLst xmlns:pc="http://schemas.microsoft.com/office/powerpoint/2013/main/command">
      <pc:docMk/>
      <pc:sldMk cId="1097831037" sldId="265"/>
    </pc:sldMkLst>
    <p188:txBody>
      <a:bodyPr/>
      <a:lstStyle/>
      <a:p>
        <a:r>
          <a:rPr lang="en-US"/>
          <a:t>Christoffel symbols account for change in basis vectors along manifold (how objects accelerate along curved spacetime)</a:t>
        </a:r>
      </a:p>
    </p188:txBody>
  </p188:cm>
  <p188:cm id="{0E8F5D93-052E-4971-8C68-71BA56499DCD}" authorId="{F601A246-2C8D-090F-C656-64EF56453D91}" created="2022-12-09T02:52:55.311">
    <pc:sldMkLst xmlns:pc="http://schemas.microsoft.com/office/powerpoint/2013/main/command">
      <pc:docMk/>
      <pc:sldMk cId="1097831037" sldId="265"/>
    </pc:sldMkLst>
    <p188:txBody>
      <a:bodyPr/>
      <a:lstStyle/>
      <a:p>
        <a:r>
          <a:rPr lang="en-US"/>
          <a:t>Changed the order of your slides 6 and 7. Since parallel transport and geodesics are defined using covariant derivatives, I think this ordering makes more sense. </a:t>
        </a:r>
      </a:p>
    </p188:txBody>
  </p188:cm>
</p188:cmLst>
</file>

<file path=ppt/comments/modernComment_10A_CB7CD0A1.xml><?xml version="1.0" encoding="utf-8"?>
<p188:cmLst xmlns:a="http://schemas.openxmlformats.org/drawingml/2006/main" xmlns:r="http://schemas.openxmlformats.org/officeDocument/2006/relationships" xmlns:p188="http://schemas.microsoft.com/office/powerpoint/2018/8/main">
  <p188:cm id="{2C24EEF0-8988-4574-831A-A58E1F2A0B04}" authorId="{2DC37721-F197-2A49-8D73-02620E40E1D9}" created="2022-11-29T17:55:08.005">
    <pc:sldMkLst xmlns:pc="http://schemas.microsoft.com/office/powerpoint/2013/main/command">
      <pc:docMk/>
      <pc:sldMk cId="1097831037" sldId="265"/>
    </pc:sldMkLst>
    <p188:txBody>
      <a:bodyPr/>
      <a:lstStyle/>
      <a:p>
        <a:r>
          <a:rPr lang="en-US"/>
          <a:t> Christoffel symbols measure how the basis vectors change as we move in a particular direction along a geodesic, where a geodesic is a line which is straight in locally flat coordinates.  Once we know how the basis vectors change, then we can use this information to "correct" the coordinate derivative which we obtained using that basis, in order to obtain the underlying flat-space "covariant" derivative. Have to directions and parallel transport along parallelogram, if bendiness on manifold, there is discrepancy in way transported along parallelogram</a:t>
        </a:r>
      </a:p>
    </p188:txBody>
  </p188:cm>
  <p188:cm id="{3478FBE9-4604-48D0-953B-B0E9ECF508A4}" authorId="{2DC37721-F197-2A49-8D73-02620E40E1D9}" created="2022-11-29T18:05:16.005">
    <ac:deMkLst xmlns:ac="http://schemas.microsoft.com/office/drawing/2013/main/command">
      <pc:docMk xmlns:pc="http://schemas.microsoft.com/office/powerpoint/2013/main/command"/>
      <pc:sldMk xmlns:pc="http://schemas.microsoft.com/office/powerpoint/2013/main/command" cId="3413954721" sldId="266"/>
      <ac:spMk id="3" creationId="{45CA2C64-D764-6251-4A5E-CA1F85452766}"/>
    </ac:deMkLst>
    <p188:txBody>
      <a:bodyPr/>
      <a:lstStyle/>
      <a:p>
        <a:r>
          <a:rPr lang="en-US"/>
          <a:t>Allows us to find instantaneous rate of change of tensor field if parallel transported (allows us to keep it constant along some path whereby we can compare it to nearby tensors)
Parallel transport on curved space depends on path!
</a:t>
        </a:r>
      </a:p>
    </p188:txBody>
  </p188:cm>
  <p188:cm id="{F3D8ECFB-9A33-4667-8326-ADB156143FEF}" authorId="{F601A246-2C8D-090F-C656-64EF56453D91}" created="2022-12-09T03:01:15.968">
    <pc:sldMkLst xmlns:pc="http://schemas.microsoft.com/office/powerpoint/2013/main/command">
      <pc:docMk/>
      <pc:sldMk cId="3413954721" sldId="266"/>
    </pc:sldMkLst>
    <p188:txBody>
      <a:bodyPr/>
      <a:lstStyle/>
      <a:p>
        <a:r>
          <a:rPr lang="en-US"/>
          <a:t>It is worth mentioning that in our model of gravity, particles travel along geodesics. </a:t>
        </a:r>
      </a:p>
    </p188:txBody>
  </p188:cm>
</p188:cmLst>
</file>

<file path=ppt/comments/modernComment_10B_B2C374F2.xml><?xml version="1.0" encoding="utf-8"?>
<p188:cmLst xmlns:a="http://schemas.openxmlformats.org/drawingml/2006/main" xmlns:r="http://schemas.openxmlformats.org/officeDocument/2006/relationships" xmlns:p188="http://schemas.microsoft.com/office/powerpoint/2018/8/main">
  <p188:cm id="{3772836D-E16B-4F82-A2CB-F6CA58D00A86}" authorId="{2DC37721-F197-2A49-8D73-02620E40E1D9}" created="2022-12-02T19:43:22.929">
    <ac:deMkLst xmlns:ac="http://schemas.microsoft.com/office/drawing/2013/main/command">
      <pc:docMk xmlns:pc="http://schemas.microsoft.com/office/powerpoint/2013/main/command"/>
      <pc:sldMk xmlns:pc="http://schemas.microsoft.com/office/powerpoint/2013/main/command" cId="2999153906" sldId="267"/>
      <ac:spMk id="2" creationId="{EE849AFB-C9DC-A704-377F-B684E6E22EE6}"/>
    </ac:deMkLst>
    <p188:txBody>
      <a:bodyPr/>
      <a:lstStyle/>
      <a:p>
        <a:r>
          <a:rPr lang="en-US"/>
          <a:t>Metric allows for computation of path length and proper time, shortest distance between points (particle route), locally inertial frames (no rotation)</a:t>
        </a:r>
      </a:p>
    </p188:txBody>
  </p188:cm>
  <p188:cm id="{81985F7B-1990-4330-8346-153BF7685FA3}" authorId="{F601A246-2C8D-090F-C656-64EF56453D91}" created="2022-12-09T02:31:56.291">
    <ac:deMkLst xmlns:ac="http://schemas.microsoft.com/office/drawing/2013/main/command">
      <pc:docMk xmlns:pc="http://schemas.microsoft.com/office/powerpoint/2013/main/command"/>
      <pc:sldMk xmlns:pc="http://schemas.microsoft.com/office/powerpoint/2013/main/command" cId="2999153906" sldId="267"/>
      <ac:spMk id="3" creationId="{8BB77C3B-3C1C-27EA-E037-9B9CA78D3A6F}"/>
    </ac:deMkLst>
    <p188:txBody>
      <a:bodyPr/>
      <a:lstStyle/>
      <a:p>
        <a:r>
          <a:rPr lang="en-US"/>
          <a:t>It could be nice to give an east example. Like equation (2.45) in the text, the metric on the 2-sphere obtained by setting r = 1.</a:t>
        </a:r>
      </a:p>
    </p188:txBody>
  </p188:cm>
</p188:cmLst>
</file>

<file path=ppt/comments/modernComment_10E_D483C84F.xml><?xml version="1.0" encoding="utf-8"?>
<p188:cmLst xmlns:a="http://schemas.openxmlformats.org/drawingml/2006/main" xmlns:r="http://schemas.openxmlformats.org/officeDocument/2006/relationships" xmlns:p188="http://schemas.microsoft.com/office/powerpoint/2018/8/main">
  <p188:cm id="{28014A47-4682-4AB9-AAF8-CB15E3B3406A}" authorId="{2DC37721-F197-2A49-8D73-02620E40E1D9}" created="2022-12-05T23:58:03.980">
    <ac:txMkLst xmlns:ac="http://schemas.microsoft.com/office/drawing/2013/main/command">
      <pc:docMk xmlns:pc="http://schemas.microsoft.com/office/powerpoint/2013/main/command"/>
      <pc:sldMk xmlns:pc="http://schemas.microsoft.com/office/powerpoint/2013/main/command" cId="3565406287" sldId="270"/>
      <ac:spMk id="3" creationId="{789CEFBD-1F9D-C0D8-FE15-60306E932F6A}"/>
      <ac:txMk cp="39">
        <ac:context len="293" hash="1424888212"/>
      </ac:txMk>
    </ac:txMkLst>
    <p188:pos x="10421679" y="2948394"/>
    <p188:txBody>
      <a:bodyPr/>
      <a:lstStyle/>
      <a:p>
        <a:r>
          <a:rPr lang="en-US"/>
          <a:t>Usually have stress energy tensor, want to find metric that solves Einstein’s equation but hard
One solution: perturb metric (make metric look like something flat plus something small, solve for small)
</a:t>
        </a:r>
      </a:p>
    </p188:txBody>
  </p188:cm>
  <p188:cm id="{5E56E93B-4940-453E-ADE0-690E12C31783}" authorId="{2DC37721-F197-2A49-8D73-02620E40E1D9}" created="2022-12-07T14:15:51.506">
    <pc:sldMkLst xmlns:pc="http://schemas.microsoft.com/office/powerpoint/2013/main/command">
      <pc:docMk/>
      <pc:sldMk cId="3565406287" sldId="270"/>
    </pc:sldMkLst>
    <p188:txBody>
      <a:bodyPr/>
      <a:lstStyle/>
      <a:p>
        <a:r>
          <a:rPr lang="en-US"/>
          <a:t>In vacuum, Einstein tensor vanishes
Linearized general relativity theory admits solutions in which the perturbations of Minkowski spacetime ℎ𝜇𝜈 are plane waves traveling with the speed of light. Because of the linearity, by superposing plane wave solutions with different propagation vectors 𝑘𝜇, one can get waves having any desirable wave front (gravitational waves)
Vacuum solutions cause stress-energy tensor to disappear, so no matter or non-gravitational fields present
Ten linearly independent solutions derived for gravitational waves
</a:t>
        </a:r>
      </a:p>
    </p188:txBody>
  </p188:cm>
</p188:cmLst>
</file>

<file path=ppt/comments/modernComment_10F_1FC0C3.xml><?xml version="1.0" encoding="utf-8"?>
<p188:cmLst xmlns:a="http://schemas.openxmlformats.org/drawingml/2006/main" xmlns:r="http://schemas.openxmlformats.org/officeDocument/2006/relationships" xmlns:p188="http://schemas.microsoft.com/office/powerpoint/2018/8/main">
  <p188:cm id="{D4CBF8AB-1F4C-438C-BE85-DC9C9BBD6D0B}" authorId="{F601A246-2C8D-090F-C656-64EF56453D91}" created="2022-12-09T03:29:28.285">
    <ac:deMkLst xmlns:ac="http://schemas.microsoft.com/office/drawing/2013/main/command">
      <pc:docMk xmlns:pc="http://schemas.microsoft.com/office/powerpoint/2013/main/command"/>
      <pc:sldMk xmlns:pc="http://schemas.microsoft.com/office/powerpoint/2013/main/command" cId="2080963" sldId="271"/>
      <ac:spMk id="3" creationId="{4780A765-0D8F-D9CE-2FDE-0EA3BB695762}"/>
    </ac:deMkLst>
    <p188:replyLst>
      <p188:reply id="{65A15873-1F52-431D-BC77-98D9E6706DC1}" authorId="{F601A246-2C8D-090F-C656-64EF56453D91}" created="2022-12-09T03:33:23.503">
        <p188:txBody>
          <a:bodyPr/>
          <a:lstStyle/>
          <a:p>
            <a:r>
              <a:rPr lang="en-US"/>
              <a:t>I'm guessing it's something like -8pi G</a:t>
            </a:r>
          </a:p>
        </p188:txBody>
      </p188:reply>
    </p188:replyLst>
    <p188:txBody>
      <a:bodyPr/>
      <a:lstStyle/>
      <a:p>
        <a:r>
          <a:rPr lang="en-US"/>
          <a:t>What is kappa? </a:t>
        </a:r>
      </a:p>
    </p188:txBody>
  </p188:cm>
  <p188:cm id="{7424BF53-9F28-4309-B675-1B72BCAFA915}" authorId="{F601A246-2C8D-090F-C656-64EF56453D91}" created="2022-12-09T03:42:18.227">
    <pc:sldMkLst xmlns:pc="http://schemas.microsoft.com/office/powerpoint/2013/main/command">
      <pc:docMk/>
      <pc:sldMk cId="2080963" sldId="271"/>
    </pc:sldMkLst>
    <p188:txBody>
      <a:bodyPr/>
      <a:lstStyle/>
      <a:p>
        <a:r>
          <a:rPr lang="en-US"/>
          <a:t>We are taking the transverse traceless gauge in here.</a:t>
        </a:r>
      </a:p>
    </p188:txBody>
  </p188:cm>
</p188:cmLst>
</file>

<file path=ppt/comments/modernComment_111_E0D1AA7.xml><?xml version="1.0" encoding="utf-8"?>
<p188:cmLst xmlns:a="http://schemas.openxmlformats.org/drawingml/2006/main" xmlns:r="http://schemas.openxmlformats.org/officeDocument/2006/relationships" xmlns:p188="http://schemas.microsoft.com/office/powerpoint/2018/8/main">
  <p188:cm id="{481E107E-F8C0-4151-A815-FB48E12AAA44}" authorId="{F601A246-2C8D-090F-C656-64EF56453D91}" created="2022-12-09T03:32:12.405">
    <ac:deMkLst xmlns:ac="http://schemas.microsoft.com/office/drawing/2013/main/command">
      <pc:docMk xmlns:pc="http://schemas.microsoft.com/office/powerpoint/2013/main/command"/>
      <pc:sldMk xmlns:pc="http://schemas.microsoft.com/office/powerpoint/2013/main/command" cId="235739815" sldId="273"/>
      <ac:spMk id="3" creationId="{733867FF-ADFD-554C-674C-A6F4170C3F0F}"/>
    </ac:deMkLst>
    <p188:txBody>
      <a:bodyPr/>
      <a:lstStyle/>
      <a:p>
        <a:r>
          <a:rPr lang="en-US"/>
          <a:t>Remember that the imperfections of the spherical shape is key here. If it were perfectly spherical, there would be no gravitational wave production.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4E107-2DEC-44F5-8896-B7328372F87E}"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BF8C1-0689-4CB3-839F-DF45327CC89D}" type="slidenum">
              <a:rPr lang="en-US" smtClean="0"/>
              <a:t>‹#›</a:t>
            </a:fld>
            <a:endParaRPr lang="en-US"/>
          </a:p>
        </p:txBody>
      </p:sp>
    </p:spTree>
    <p:extLst>
      <p:ext uri="{BB962C8B-B14F-4D97-AF65-F5344CB8AC3E}">
        <p14:creationId xmlns:p14="http://schemas.microsoft.com/office/powerpoint/2010/main" val="52809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BBF8C1-0689-4CB3-839F-DF45327CC89D}" type="slidenum">
              <a:rPr lang="en-US" smtClean="0"/>
              <a:t>2</a:t>
            </a:fld>
            <a:endParaRPr lang="en-US"/>
          </a:p>
        </p:txBody>
      </p:sp>
    </p:spTree>
    <p:extLst>
      <p:ext uri="{BB962C8B-B14F-4D97-AF65-F5344CB8AC3E}">
        <p14:creationId xmlns:p14="http://schemas.microsoft.com/office/powerpoint/2010/main" val="62790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BBF8C1-0689-4CB3-839F-DF45327CC89D}" type="slidenum">
              <a:rPr lang="en-US" smtClean="0"/>
              <a:t>5</a:t>
            </a:fld>
            <a:endParaRPr lang="en-US"/>
          </a:p>
        </p:txBody>
      </p:sp>
    </p:spTree>
    <p:extLst>
      <p:ext uri="{BB962C8B-B14F-4D97-AF65-F5344CB8AC3E}">
        <p14:creationId xmlns:p14="http://schemas.microsoft.com/office/powerpoint/2010/main" val="196251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BF8C1-0689-4CB3-839F-DF45327CC89D}" type="slidenum">
              <a:rPr lang="en-US" smtClean="0"/>
              <a:t>8</a:t>
            </a:fld>
            <a:endParaRPr lang="en-US"/>
          </a:p>
        </p:txBody>
      </p:sp>
    </p:spTree>
    <p:extLst>
      <p:ext uri="{BB962C8B-B14F-4D97-AF65-F5344CB8AC3E}">
        <p14:creationId xmlns:p14="http://schemas.microsoft.com/office/powerpoint/2010/main" val="162305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 mc2 </a:t>
            </a:r>
          </a:p>
          <a:p>
            <a:r>
              <a:rPr lang="en-US" dirty="0"/>
              <a:t>Have mass, giving energy to system on right hand side</a:t>
            </a:r>
          </a:p>
          <a:p>
            <a:r>
              <a:rPr lang="en-US" dirty="0"/>
              <a:t>Left hand says by having energy in </a:t>
            </a:r>
            <a:r>
              <a:rPr lang="en-US" dirty="0" err="1"/>
              <a:t>ssyetm</a:t>
            </a:r>
            <a:r>
              <a:rPr lang="en-US" dirty="0"/>
              <a:t>, results in curvature</a:t>
            </a:r>
          </a:p>
        </p:txBody>
      </p:sp>
      <p:sp>
        <p:nvSpPr>
          <p:cNvPr id="4" name="Slide Number Placeholder 3"/>
          <p:cNvSpPr>
            <a:spLocks noGrp="1"/>
          </p:cNvSpPr>
          <p:nvPr>
            <p:ph type="sldNum" sz="quarter" idx="5"/>
          </p:nvPr>
        </p:nvSpPr>
        <p:spPr/>
        <p:txBody>
          <a:bodyPr/>
          <a:lstStyle/>
          <a:p>
            <a:fld id="{E2BBF8C1-0689-4CB3-839F-DF45327CC89D}" type="slidenum">
              <a:rPr lang="en-US" smtClean="0"/>
              <a:t>10</a:t>
            </a:fld>
            <a:endParaRPr lang="en-US"/>
          </a:p>
        </p:txBody>
      </p:sp>
    </p:spTree>
    <p:extLst>
      <p:ext uri="{BB962C8B-B14F-4D97-AF65-F5344CB8AC3E}">
        <p14:creationId xmlns:p14="http://schemas.microsoft.com/office/powerpoint/2010/main" val="319907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Solve for perturbation, which simplifies </a:t>
            </a:r>
          </a:p>
        </p:txBody>
      </p:sp>
      <p:sp>
        <p:nvSpPr>
          <p:cNvPr id="4" name="Slide Number Placeholder 3"/>
          <p:cNvSpPr>
            <a:spLocks noGrp="1"/>
          </p:cNvSpPr>
          <p:nvPr>
            <p:ph type="sldNum" sz="quarter" idx="5"/>
          </p:nvPr>
        </p:nvSpPr>
        <p:spPr/>
        <p:txBody>
          <a:bodyPr/>
          <a:lstStyle/>
          <a:p>
            <a:fld id="{E2BBF8C1-0689-4CB3-839F-DF45327CC89D}" type="slidenum">
              <a:rPr lang="en-US" smtClean="0"/>
              <a:t>11</a:t>
            </a:fld>
            <a:endParaRPr lang="en-US"/>
          </a:p>
        </p:txBody>
      </p:sp>
    </p:spTree>
    <p:extLst>
      <p:ext uri="{BB962C8B-B14F-4D97-AF65-F5344CB8AC3E}">
        <p14:creationId xmlns:p14="http://schemas.microsoft.com/office/powerpoint/2010/main" val="330985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BBF8C1-0689-4CB3-839F-DF45327CC89D}" type="slidenum">
              <a:rPr lang="en-US" smtClean="0"/>
              <a:t>12</a:t>
            </a:fld>
            <a:endParaRPr lang="en-US"/>
          </a:p>
        </p:txBody>
      </p:sp>
    </p:spTree>
    <p:extLst>
      <p:ext uri="{BB962C8B-B14F-4D97-AF65-F5344CB8AC3E}">
        <p14:creationId xmlns:p14="http://schemas.microsoft.com/office/powerpoint/2010/main" val="39085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Vacuum , T= 0, wave equation is bottom specifically </a:t>
            </a:r>
            <a:r>
              <a:rPr lang="en-US" dirty="0" err="1"/>
              <a:t>propogating</a:t>
            </a:r>
            <a:r>
              <a:rPr lang="en-US" dirty="0"/>
              <a:t> through vacuum</a:t>
            </a:r>
          </a:p>
        </p:txBody>
      </p:sp>
      <p:sp>
        <p:nvSpPr>
          <p:cNvPr id="4" name="Slide Number Placeholder 3"/>
          <p:cNvSpPr>
            <a:spLocks noGrp="1"/>
          </p:cNvSpPr>
          <p:nvPr>
            <p:ph type="sldNum" sz="quarter" idx="5"/>
          </p:nvPr>
        </p:nvSpPr>
        <p:spPr/>
        <p:txBody>
          <a:bodyPr/>
          <a:lstStyle/>
          <a:p>
            <a:fld id="{E2BBF8C1-0689-4CB3-839F-DF45327CC89D}" type="slidenum">
              <a:rPr lang="en-US" smtClean="0"/>
              <a:t>13</a:t>
            </a:fld>
            <a:endParaRPr lang="en-US"/>
          </a:p>
        </p:txBody>
      </p:sp>
    </p:spTree>
    <p:extLst>
      <p:ext uri="{BB962C8B-B14F-4D97-AF65-F5344CB8AC3E}">
        <p14:creationId xmlns:p14="http://schemas.microsoft.com/office/powerpoint/2010/main" val="36146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get? Add source, set equal to stress tensor instead of 0. </a:t>
            </a:r>
          </a:p>
        </p:txBody>
      </p:sp>
      <p:sp>
        <p:nvSpPr>
          <p:cNvPr id="4" name="Slide Number Placeholder 3"/>
          <p:cNvSpPr>
            <a:spLocks noGrp="1"/>
          </p:cNvSpPr>
          <p:nvPr>
            <p:ph type="sldNum" sz="quarter" idx="5"/>
          </p:nvPr>
        </p:nvSpPr>
        <p:spPr/>
        <p:txBody>
          <a:bodyPr/>
          <a:lstStyle/>
          <a:p>
            <a:fld id="{E2BBF8C1-0689-4CB3-839F-DF45327CC89D}" type="slidenum">
              <a:rPr lang="en-US" smtClean="0"/>
              <a:t>14</a:t>
            </a:fld>
            <a:endParaRPr lang="en-US"/>
          </a:p>
        </p:txBody>
      </p:sp>
    </p:spTree>
    <p:extLst>
      <p:ext uri="{BB962C8B-B14F-4D97-AF65-F5344CB8AC3E}">
        <p14:creationId xmlns:p14="http://schemas.microsoft.com/office/powerpoint/2010/main" val="286463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Polarizations = solve for </a:t>
            </a:r>
            <a:r>
              <a:rPr lang="en-US" dirty="0" err="1"/>
              <a:t>huv</a:t>
            </a:r>
            <a:r>
              <a:rPr lang="en-US" dirty="0"/>
              <a:t> matrix, answer setting certain independent components = 0</a:t>
            </a:r>
          </a:p>
          <a:p>
            <a:r>
              <a:rPr lang="en-US" dirty="0"/>
              <a:t>Answers </a:t>
            </a:r>
            <a:r>
              <a:rPr lang="en-US" dirty="0" err="1"/>
              <a:t>whats</a:t>
            </a:r>
            <a:r>
              <a:rPr lang="en-US" dirty="0"/>
              <a:t> the measurable effect of this</a:t>
            </a:r>
          </a:p>
          <a:p>
            <a:r>
              <a:rPr lang="en-US" dirty="0"/>
              <a:t>Warps moving particles</a:t>
            </a:r>
          </a:p>
        </p:txBody>
      </p:sp>
      <p:sp>
        <p:nvSpPr>
          <p:cNvPr id="4" name="Slide Number Placeholder 3"/>
          <p:cNvSpPr>
            <a:spLocks noGrp="1"/>
          </p:cNvSpPr>
          <p:nvPr>
            <p:ph type="sldNum" sz="quarter" idx="5"/>
          </p:nvPr>
        </p:nvSpPr>
        <p:spPr/>
        <p:txBody>
          <a:bodyPr/>
          <a:lstStyle/>
          <a:p>
            <a:fld id="{E2BBF8C1-0689-4CB3-839F-DF45327CC89D}" type="slidenum">
              <a:rPr lang="en-US" smtClean="0"/>
              <a:t>15</a:t>
            </a:fld>
            <a:endParaRPr lang="en-US"/>
          </a:p>
        </p:txBody>
      </p:sp>
    </p:spTree>
    <p:extLst>
      <p:ext uri="{BB962C8B-B14F-4D97-AF65-F5344CB8AC3E}">
        <p14:creationId xmlns:p14="http://schemas.microsoft.com/office/powerpoint/2010/main" val="410070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95BF-4C1A-AD97-29CA-232EFCFD25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0CD2A-1C84-093A-04CD-3ACE3A9AF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F50D2D-6AC7-899E-30E5-56B043EC1C1F}"/>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5" name="Footer Placeholder 4">
            <a:extLst>
              <a:ext uri="{FF2B5EF4-FFF2-40B4-BE49-F238E27FC236}">
                <a16:creationId xmlns:a16="http://schemas.microsoft.com/office/drawing/2014/main" id="{8840A831-D17F-6044-482F-4F0B9124D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0E57E-8D40-0930-A1AE-A5DFE322CEC1}"/>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291820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C4BE-5C9D-807F-6256-7E2E4BB15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D8F811-D8CF-A1D3-46DA-B8A57792E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F762F-E8A1-6B14-D26E-5E0BE5360ADF}"/>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5" name="Footer Placeholder 4">
            <a:extLst>
              <a:ext uri="{FF2B5EF4-FFF2-40B4-BE49-F238E27FC236}">
                <a16:creationId xmlns:a16="http://schemas.microsoft.com/office/drawing/2014/main" id="{69FA2612-4920-EECF-AB3A-1380F0C15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CF71-41A1-A521-7B24-4AF9173D178A}"/>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92343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0F976-DE9E-4E1D-8DEE-FB87BF43D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87A26-F2E2-024C-CC00-4B7F76D3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72ED-BAAE-35F3-2C83-5029EE51091B}"/>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5" name="Footer Placeholder 4">
            <a:extLst>
              <a:ext uri="{FF2B5EF4-FFF2-40B4-BE49-F238E27FC236}">
                <a16:creationId xmlns:a16="http://schemas.microsoft.com/office/drawing/2014/main" id="{C67DE618-1D51-6B08-51A5-BEF8E54DA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614F5-0E23-ABCE-7929-8E5F9A93BA53}"/>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173369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9EAA-0006-4A6D-B473-6F6456AA1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D3603-00EB-590A-B1B0-E00449CE67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8C1B5-F583-3A34-17E6-10802C173B15}"/>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5" name="Footer Placeholder 4">
            <a:extLst>
              <a:ext uri="{FF2B5EF4-FFF2-40B4-BE49-F238E27FC236}">
                <a16:creationId xmlns:a16="http://schemas.microsoft.com/office/drawing/2014/main" id="{1E7C27A6-610F-6540-227B-2B7F6DB4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97A95-58B0-6A1F-61D3-2932CB87A584}"/>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369992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FD30-1556-3B20-865B-20E9E52274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054BB-001D-55DC-87C7-4F3F5A3D7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A3EE3-2FA4-F2B9-628C-E1457D236C34}"/>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5" name="Footer Placeholder 4">
            <a:extLst>
              <a:ext uri="{FF2B5EF4-FFF2-40B4-BE49-F238E27FC236}">
                <a16:creationId xmlns:a16="http://schemas.microsoft.com/office/drawing/2014/main" id="{E7334EE8-A139-C55D-603A-FB0CCF0B2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6F80C-65BC-61F8-72E4-650EEFCB1031}"/>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63974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F982-0FC0-8A61-4ADD-C84E2B1A8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03A14B-3E85-B801-0C28-230919528D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C24C84-3E00-B38B-9B7D-EFA070F84D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0DBC0-1655-DD7D-D5EC-158D935FDC1F}"/>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6" name="Footer Placeholder 5">
            <a:extLst>
              <a:ext uri="{FF2B5EF4-FFF2-40B4-BE49-F238E27FC236}">
                <a16:creationId xmlns:a16="http://schemas.microsoft.com/office/drawing/2014/main" id="{D4E5B99B-21E7-44EE-D9D6-F13CD9D4D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9FE07-A889-ED1A-685A-0F658C6E1101}"/>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345819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3DE4-DC6F-7D37-0875-E7CF639FC6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8F070F-7DA8-D3CE-1457-9D23539C6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6AABF-769C-FAAA-4104-D1BA177A2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966C6E-9138-4869-80FA-CBC871413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C6DA70-DAF2-D2DD-D4DA-B637B49B6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B0966D-A73C-9F24-077F-210752C08B34}"/>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8" name="Footer Placeholder 7">
            <a:extLst>
              <a:ext uri="{FF2B5EF4-FFF2-40B4-BE49-F238E27FC236}">
                <a16:creationId xmlns:a16="http://schemas.microsoft.com/office/drawing/2014/main" id="{BF7443AB-FE79-2362-3F09-A28CA1D8BE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696ABD-F13B-EA53-D1F0-ED1ADA2224A4}"/>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234356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38C2-A176-8059-DC58-9595449B8B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A71AC8-45AA-5720-A869-4FF232FE1578}"/>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4" name="Footer Placeholder 3">
            <a:extLst>
              <a:ext uri="{FF2B5EF4-FFF2-40B4-BE49-F238E27FC236}">
                <a16:creationId xmlns:a16="http://schemas.microsoft.com/office/drawing/2014/main" id="{32628E14-7D6E-A539-2667-9318D43E90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A271A9-171E-ED43-E308-39E0B2BDA377}"/>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223603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EE870-5DEC-D58A-187E-1607CD51E400}"/>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3" name="Footer Placeholder 2">
            <a:extLst>
              <a:ext uri="{FF2B5EF4-FFF2-40B4-BE49-F238E27FC236}">
                <a16:creationId xmlns:a16="http://schemas.microsoft.com/office/drawing/2014/main" id="{362424D0-9084-0635-4FB0-F0ED0218C9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B49972-B56B-64B1-1503-DE070B953635}"/>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232869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A839-E4BA-9C89-5001-DB13D8113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2E52A-5F93-8C0E-5C8D-042448C74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DBE3E-9693-66A8-D6B4-0EFE348C8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D1142-E65E-9331-DDCD-E5DA40323C24}"/>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6" name="Footer Placeholder 5">
            <a:extLst>
              <a:ext uri="{FF2B5EF4-FFF2-40B4-BE49-F238E27FC236}">
                <a16:creationId xmlns:a16="http://schemas.microsoft.com/office/drawing/2014/main" id="{E15A166B-DBD3-326C-A18F-DE2093031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CCF02-DF17-9FAE-F242-F34CA6B45872}"/>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91634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6293-ACCD-0A1D-2378-F92CC9E0C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2DEDCB-BE89-CB2D-7530-2D157EA77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54DEB-0D7C-10B2-8E1B-7B6033209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05CD4-792D-80E4-526E-4CC316AA8811}"/>
              </a:ext>
            </a:extLst>
          </p:cNvPr>
          <p:cNvSpPr>
            <a:spLocks noGrp="1"/>
          </p:cNvSpPr>
          <p:nvPr>
            <p:ph type="dt" sz="half" idx="10"/>
          </p:nvPr>
        </p:nvSpPr>
        <p:spPr/>
        <p:txBody>
          <a:bodyPr/>
          <a:lstStyle/>
          <a:p>
            <a:fld id="{58DE9B24-F7D0-4254-A24E-3E1B9616EC28}" type="datetimeFigureOut">
              <a:rPr lang="en-US" smtClean="0"/>
              <a:t>12/14/2022</a:t>
            </a:fld>
            <a:endParaRPr lang="en-US"/>
          </a:p>
        </p:txBody>
      </p:sp>
      <p:sp>
        <p:nvSpPr>
          <p:cNvPr id="6" name="Footer Placeholder 5">
            <a:extLst>
              <a:ext uri="{FF2B5EF4-FFF2-40B4-BE49-F238E27FC236}">
                <a16:creationId xmlns:a16="http://schemas.microsoft.com/office/drawing/2014/main" id="{0CDC6863-A713-19E5-9B19-2FABEC7A9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AE7A5-E5BD-606A-A29F-CF7F09B260AD}"/>
              </a:ext>
            </a:extLst>
          </p:cNvPr>
          <p:cNvSpPr>
            <a:spLocks noGrp="1"/>
          </p:cNvSpPr>
          <p:nvPr>
            <p:ph type="sldNum" sz="quarter" idx="12"/>
          </p:nvPr>
        </p:nvSpPr>
        <p:spPr/>
        <p:txBody>
          <a:bodyPr/>
          <a:lstStyle/>
          <a:p>
            <a:fld id="{B700A5F7-8752-47DF-B3E8-5A7E1D91EF78}" type="slidenum">
              <a:rPr lang="en-US" smtClean="0"/>
              <a:t>‹#›</a:t>
            </a:fld>
            <a:endParaRPr lang="en-US"/>
          </a:p>
        </p:txBody>
      </p:sp>
    </p:spTree>
    <p:extLst>
      <p:ext uri="{BB962C8B-B14F-4D97-AF65-F5344CB8AC3E}">
        <p14:creationId xmlns:p14="http://schemas.microsoft.com/office/powerpoint/2010/main" val="198520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71B93-B605-0114-2968-162C124C4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75BCC-92BD-7B3D-BD6B-DA8240323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D4960-908D-B80C-71AA-8DFB8DCC5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E9B24-F7D0-4254-A24E-3E1B9616EC28}" type="datetimeFigureOut">
              <a:rPr lang="en-US" smtClean="0"/>
              <a:t>12/14/2022</a:t>
            </a:fld>
            <a:endParaRPr lang="en-US"/>
          </a:p>
        </p:txBody>
      </p:sp>
      <p:sp>
        <p:nvSpPr>
          <p:cNvPr id="5" name="Footer Placeholder 4">
            <a:extLst>
              <a:ext uri="{FF2B5EF4-FFF2-40B4-BE49-F238E27FC236}">
                <a16:creationId xmlns:a16="http://schemas.microsoft.com/office/drawing/2014/main" id="{EDDD2D8A-E0C8-E87C-12A9-2D7F09AC3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DB1706-4B17-ABD9-ACBB-8C4814E9A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0A5F7-8752-47DF-B3E8-5A7E1D91EF78}" type="slidenum">
              <a:rPr lang="en-US" smtClean="0"/>
              <a:t>‹#›</a:t>
            </a:fld>
            <a:endParaRPr lang="en-US"/>
          </a:p>
        </p:txBody>
      </p:sp>
    </p:spTree>
    <p:extLst>
      <p:ext uri="{BB962C8B-B14F-4D97-AF65-F5344CB8AC3E}">
        <p14:creationId xmlns:p14="http://schemas.microsoft.com/office/powerpoint/2010/main" val="1350227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18/10/relationships/comments" Target="../comments/modernComment_105_C13E3D22.xm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6_362F69C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E_D483C84F.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F_1FC0C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1_E0D1AA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F996AB0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2_D96B32A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4_D800E8AA.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B2C374F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9_416F927D.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A_CB7CD0A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4BF0-0EBD-B057-F848-272F28B6D1DF}"/>
              </a:ext>
            </a:extLst>
          </p:cNvPr>
          <p:cNvSpPr>
            <a:spLocks noGrp="1"/>
          </p:cNvSpPr>
          <p:nvPr>
            <p:ph type="ctrTitle"/>
          </p:nvPr>
        </p:nvSpPr>
        <p:spPr>
          <a:xfrm>
            <a:off x="-180975" y="1608138"/>
            <a:ext cx="5476819" cy="2387600"/>
          </a:xfrm>
        </p:spPr>
        <p:txBody>
          <a:bodyPr>
            <a:noAutofit/>
          </a:bodyPr>
          <a:lstStyle/>
          <a:p>
            <a:r>
              <a:rPr lang="en-US" sz="4400"/>
              <a:t>Gravitational Waves using Einstein’s equation</a:t>
            </a:r>
          </a:p>
        </p:txBody>
      </p:sp>
      <p:sp>
        <p:nvSpPr>
          <p:cNvPr id="3" name="Subtitle 2">
            <a:extLst>
              <a:ext uri="{FF2B5EF4-FFF2-40B4-BE49-F238E27FC236}">
                <a16:creationId xmlns:a16="http://schemas.microsoft.com/office/drawing/2014/main" id="{6800F169-6A48-BAC4-0235-5E19229B2435}"/>
              </a:ext>
            </a:extLst>
          </p:cNvPr>
          <p:cNvSpPr>
            <a:spLocks noGrp="1"/>
          </p:cNvSpPr>
          <p:nvPr>
            <p:ph type="subTitle" idx="1"/>
          </p:nvPr>
        </p:nvSpPr>
        <p:spPr>
          <a:xfrm>
            <a:off x="-2014566" y="4167982"/>
            <a:ext cx="9144000" cy="1655762"/>
          </a:xfrm>
        </p:spPr>
        <p:txBody>
          <a:bodyPr/>
          <a:lstStyle/>
          <a:p>
            <a:r>
              <a:rPr lang="en-US"/>
              <a:t>Sophie Kadan</a:t>
            </a:r>
          </a:p>
        </p:txBody>
      </p:sp>
      <p:pic>
        <p:nvPicPr>
          <p:cNvPr id="4102" name="Picture 6" descr="LIGO Detects Gravitational Waves - YouTube">
            <a:extLst>
              <a:ext uri="{FF2B5EF4-FFF2-40B4-BE49-F238E27FC236}">
                <a16:creationId xmlns:a16="http://schemas.microsoft.com/office/drawing/2014/main" id="{2724C9D0-CD36-12B6-648E-CCA14CE2B6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75" r="8515"/>
          <a:stretch/>
        </p:blipFill>
        <p:spPr bwMode="auto">
          <a:xfrm>
            <a:off x="5212130" y="0"/>
            <a:ext cx="6979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0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DCC5-44A3-5276-6125-E57B7D6BF36E}"/>
              </a:ext>
            </a:extLst>
          </p:cNvPr>
          <p:cNvSpPr>
            <a:spLocks noGrp="1"/>
          </p:cNvSpPr>
          <p:nvPr>
            <p:ph type="title"/>
          </p:nvPr>
        </p:nvSpPr>
        <p:spPr>
          <a:xfrm>
            <a:off x="838200" y="195208"/>
            <a:ext cx="10687050" cy="1325563"/>
          </a:xfrm>
        </p:spPr>
        <p:txBody>
          <a:bodyPr/>
          <a:lstStyle/>
          <a:p>
            <a:r>
              <a:rPr lang="en-US"/>
              <a:t>Generalizing Newtonian Gravity with Einstein’s Equation</a:t>
            </a:r>
          </a:p>
        </p:txBody>
      </p:sp>
      <p:sp>
        <p:nvSpPr>
          <p:cNvPr id="21" name="Content Placeholder 2">
            <a:extLst>
              <a:ext uri="{FF2B5EF4-FFF2-40B4-BE49-F238E27FC236}">
                <a16:creationId xmlns:a16="http://schemas.microsoft.com/office/drawing/2014/main" id="{6392B961-0D42-7584-42B5-B9066B211E57}"/>
              </a:ext>
            </a:extLst>
          </p:cNvPr>
          <p:cNvSpPr txBox="1">
            <a:spLocks/>
          </p:cNvSpPr>
          <p:nvPr/>
        </p:nvSpPr>
        <p:spPr>
          <a:xfrm>
            <a:off x="767603" y="1520771"/>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ea typeface="+mn-lt"/>
                <a:cs typeface="+mn-lt"/>
              </a:rPr>
              <a:t>Einstein Tensor: Describes structure of spacetime, built from second derivatives of the metric</a:t>
            </a:r>
          </a:p>
          <a:p>
            <a:pPr marL="0" indent="0">
              <a:buNone/>
            </a:pPr>
            <a:endParaRPr lang="en-US" dirty="0"/>
          </a:p>
          <a:p>
            <a:pPr marL="457200" indent="-457200"/>
            <a:endParaRPr lang="en-US" sz="1400" dirty="0"/>
          </a:p>
          <a:p>
            <a:pPr marL="457200" indent="-457200"/>
            <a:r>
              <a:rPr lang="en-US" dirty="0"/>
              <a:t>Einstein Equation: Relates stress-energy tensor to the curvature of spacetime</a:t>
            </a:r>
          </a:p>
          <a:p>
            <a:endParaRPr lang="en-US" dirty="0"/>
          </a:p>
          <a:p>
            <a:endParaRPr lang="en-US" dirty="0"/>
          </a:p>
        </p:txBody>
      </p:sp>
      <p:pic>
        <p:nvPicPr>
          <p:cNvPr id="24" name="Picture 4" descr="Solved d) Is it true that the Einstein tensor Gμv = | Chegg.com">
            <a:extLst>
              <a:ext uri="{FF2B5EF4-FFF2-40B4-BE49-F238E27FC236}">
                <a16:creationId xmlns:a16="http://schemas.microsoft.com/office/drawing/2014/main" id="{16F5DEE3-DD4F-5EA7-48CF-8EE82919F7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65" r="41948" b="59195"/>
          <a:stretch/>
        </p:blipFill>
        <p:spPr bwMode="auto">
          <a:xfrm>
            <a:off x="4377126" y="2343063"/>
            <a:ext cx="3147712" cy="5640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14B48E-85A4-32E5-6869-AF34C904E631}"/>
              </a:ext>
            </a:extLst>
          </p:cNvPr>
          <p:cNvPicPr>
            <a:picLocks noChangeAspect="1"/>
          </p:cNvPicPr>
          <p:nvPr/>
        </p:nvPicPr>
        <p:blipFill rotWithShape="1">
          <a:blip r:embed="rId5"/>
          <a:srcRect l="15294" t="36673" r="71824" b="55668"/>
          <a:stretch/>
        </p:blipFill>
        <p:spPr>
          <a:xfrm>
            <a:off x="5367385" y="2264308"/>
            <a:ext cx="2157453" cy="721567"/>
          </a:xfrm>
          <a:prstGeom prst="rect">
            <a:avLst/>
          </a:prstGeom>
        </p:spPr>
      </p:pic>
      <p:pic>
        <p:nvPicPr>
          <p:cNvPr id="25" name="Picture 24">
            <a:extLst>
              <a:ext uri="{FF2B5EF4-FFF2-40B4-BE49-F238E27FC236}">
                <a16:creationId xmlns:a16="http://schemas.microsoft.com/office/drawing/2014/main" id="{4DC22D7B-3266-D962-F846-29619CB5FE77}"/>
              </a:ext>
            </a:extLst>
          </p:cNvPr>
          <p:cNvPicPr>
            <a:picLocks noChangeAspect="1"/>
          </p:cNvPicPr>
          <p:nvPr/>
        </p:nvPicPr>
        <p:blipFill rotWithShape="1">
          <a:blip r:embed="rId6"/>
          <a:srcRect l="38611" t="49434" r="45387" b="32592"/>
          <a:stretch/>
        </p:blipFill>
        <p:spPr>
          <a:xfrm>
            <a:off x="4511386" y="2467467"/>
            <a:ext cx="613952" cy="387896"/>
          </a:xfrm>
          <a:prstGeom prst="rect">
            <a:avLst/>
          </a:prstGeom>
        </p:spPr>
      </p:pic>
      <p:pic>
        <p:nvPicPr>
          <p:cNvPr id="27" name="Picture 26">
            <a:extLst>
              <a:ext uri="{FF2B5EF4-FFF2-40B4-BE49-F238E27FC236}">
                <a16:creationId xmlns:a16="http://schemas.microsoft.com/office/drawing/2014/main" id="{DCA2AF26-55C4-0325-E2DC-C7CF5100840E}"/>
              </a:ext>
            </a:extLst>
          </p:cNvPr>
          <p:cNvPicPr>
            <a:picLocks noChangeAspect="1"/>
          </p:cNvPicPr>
          <p:nvPr/>
        </p:nvPicPr>
        <p:blipFill rotWithShape="1">
          <a:blip r:embed="rId7"/>
          <a:srcRect l="11954" t="30972" r="29219" b="50000"/>
          <a:stretch/>
        </p:blipFill>
        <p:spPr>
          <a:xfrm>
            <a:off x="3866137" y="4728997"/>
            <a:ext cx="4631318" cy="842618"/>
          </a:xfrm>
          <a:prstGeom prst="rect">
            <a:avLst/>
          </a:prstGeom>
        </p:spPr>
      </p:pic>
      <p:pic>
        <p:nvPicPr>
          <p:cNvPr id="29" name="Picture 28">
            <a:extLst>
              <a:ext uri="{FF2B5EF4-FFF2-40B4-BE49-F238E27FC236}">
                <a16:creationId xmlns:a16="http://schemas.microsoft.com/office/drawing/2014/main" id="{F21B85D5-0606-9AB2-13B9-7422AD0A63B8}"/>
              </a:ext>
            </a:extLst>
          </p:cNvPr>
          <p:cNvPicPr>
            <a:picLocks noChangeAspect="1"/>
          </p:cNvPicPr>
          <p:nvPr/>
        </p:nvPicPr>
        <p:blipFill rotWithShape="1">
          <a:blip r:embed="rId8"/>
          <a:srcRect l="29559" t="39052" r="23089" b="18758"/>
          <a:stretch/>
        </p:blipFill>
        <p:spPr>
          <a:xfrm>
            <a:off x="3163630" y="3869671"/>
            <a:ext cx="5525246" cy="2769072"/>
          </a:xfrm>
          <a:prstGeom prst="rect">
            <a:avLst/>
          </a:prstGeom>
        </p:spPr>
      </p:pic>
      <p:pic>
        <p:nvPicPr>
          <p:cNvPr id="4" name="Picture 2" descr="The Ricci Tensor: A Complete Guide With Examples – Profound Physics">
            <a:extLst>
              <a:ext uri="{FF2B5EF4-FFF2-40B4-BE49-F238E27FC236}">
                <a16:creationId xmlns:a16="http://schemas.microsoft.com/office/drawing/2014/main" id="{ED17C2D3-0226-5002-129F-5A43E5460CD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4503" t="64527" r="50072" b="24554"/>
          <a:stretch/>
        </p:blipFill>
        <p:spPr bwMode="auto">
          <a:xfrm>
            <a:off x="5368076" y="2933531"/>
            <a:ext cx="850274" cy="262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Ricci Tensor: A Complete Guide With Examples – Profound Physics">
            <a:extLst>
              <a:ext uri="{FF2B5EF4-FFF2-40B4-BE49-F238E27FC236}">
                <a16:creationId xmlns:a16="http://schemas.microsoft.com/office/drawing/2014/main" id="{00936ED8-547B-FCBD-FA96-F94D3FDB91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104" t="64527" r="50072" b="24898"/>
          <a:stretch/>
        </p:blipFill>
        <p:spPr bwMode="auto">
          <a:xfrm>
            <a:off x="6705779" y="2933531"/>
            <a:ext cx="429766" cy="262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68FE1D-48FF-51A9-2006-3ACB58A8C1EC}"/>
              </a:ext>
            </a:extLst>
          </p:cNvPr>
          <p:cNvSpPr txBox="1"/>
          <p:nvPr/>
        </p:nvSpPr>
        <p:spPr>
          <a:xfrm>
            <a:off x="8012267" y="2202804"/>
            <a:ext cx="1815961" cy="923330"/>
          </a:xfrm>
          <a:prstGeom prst="rect">
            <a:avLst/>
          </a:prstGeom>
          <a:noFill/>
        </p:spPr>
        <p:txBody>
          <a:bodyPr wrap="square" rtlCol="0">
            <a:spAutoFit/>
          </a:bodyPr>
          <a:lstStyle/>
          <a:p>
            <a:r>
              <a:rPr lang="en-US" b="1">
                <a:solidFill>
                  <a:srgbClr val="2C5F96"/>
                </a:solidFill>
              </a:rPr>
              <a:t>Contracted indices of Riemann tensor</a:t>
            </a:r>
          </a:p>
        </p:txBody>
      </p:sp>
    </p:spTree>
    <p:extLst>
      <p:ext uri="{BB962C8B-B14F-4D97-AF65-F5344CB8AC3E}">
        <p14:creationId xmlns:p14="http://schemas.microsoft.com/office/powerpoint/2010/main" val="324208157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C286-8722-4843-CDD1-870AC00ED26A}"/>
              </a:ext>
            </a:extLst>
          </p:cNvPr>
          <p:cNvSpPr>
            <a:spLocks noGrp="1"/>
          </p:cNvSpPr>
          <p:nvPr>
            <p:ph type="title"/>
          </p:nvPr>
        </p:nvSpPr>
        <p:spPr/>
        <p:txBody>
          <a:bodyPr/>
          <a:lstStyle/>
          <a:p>
            <a:r>
              <a:rPr lang="en-US"/>
              <a:t>Applications: Linearized Gravity</a:t>
            </a:r>
          </a:p>
        </p:txBody>
      </p:sp>
      <p:sp>
        <p:nvSpPr>
          <p:cNvPr id="3" name="Content Placeholder 2">
            <a:extLst>
              <a:ext uri="{FF2B5EF4-FFF2-40B4-BE49-F238E27FC236}">
                <a16:creationId xmlns:a16="http://schemas.microsoft.com/office/drawing/2014/main" id="{789CEFBD-1F9D-C0D8-FE15-60306E932F6A}"/>
              </a:ext>
            </a:extLst>
          </p:cNvPr>
          <p:cNvSpPr>
            <a:spLocks noGrp="1"/>
          </p:cNvSpPr>
          <p:nvPr>
            <p:ph idx="1"/>
          </p:nvPr>
        </p:nvSpPr>
        <p:spPr/>
        <p:txBody>
          <a:bodyPr>
            <a:normAutofit/>
          </a:bodyPr>
          <a:lstStyle/>
          <a:p>
            <a:r>
              <a:rPr lang="en-US"/>
              <a:t>Perturbation theory allows us to approximate solution to Einstein’s equation when the gravitational field is weak</a:t>
            </a:r>
          </a:p>
          <a:p>
            <a:r>
              <a:rPr lang="en-US"/>
              <a:t>We first approximate metric tensor as flat space plus small perturbation:</a:t>
            </a:r>
          </a:p>
          <a:p>
            <a:pPr marL="0" indent="0">
              <a:buNone/>
            </a:pPr>
            <a:endParaRPr lang="en-US"/>
          </a:p>
          <a:p>
            <a:pPr marL="0" indent="0">
              <a:buNone/>
            </a:pPr>
            <a:endParaRPr lang="en-US" sz="1100"/>
          </a:p>
          <a:p>
            <a:r>
              <a:rPr lang="en-US"/>
              <a:t>Now, </a:t>
            </a:r>
          </a:p>
          <a:p>
            <a:pPr marL="0" indent="0">
              <a:buNone/>
            </a:pPr>
            <a:r>
              <a:rPr lang="en-US"/>
              <a:t> </a:t>
            </a:r>
          </a:p>
          <a:p>
            <a:endParaRPr lang="en-US"/>
          </a:p>
        </p:txBody>
      </p:sp>
      <p:pic>
        <p:nvPicPr>
          <p:cNvPr id="5" name="Picture 4">
            <a:extLst>
              <a:ext uri="{FF2B5EF4-FFF2-40B4-BE49-F238E27FC236}">
                <a16:creationId xmlns:a16="http://schemas.microsoft.com/office/drawing/2014/main" id="{2D601CB1-B24F-C45B-BFE5-EC7BAEEFD841}"/>
              </a:ext>
            </a:extLst>
          </p:cNvPr>
          <p:cNvPicPr>
            <a:picLocks noChangeAspect="1"/>
          </p:cNvPicPr>
          <p:nvPr/>
        </p:nvPicPr>
        <p:blipFill rotWithShape="1">
          <a:blip r:embed="rId4"/>
          <a:srcRect l="8088" t="30679" r="33897" b="55744"/>
          <a:stretch/>
        </p:blipFill>
        <p:spPr>
          <a:xfrm>
            <a:off x="3353776" y="3437829"/>
            <a:ext cx="5145741" cy="678273"/>
          </a:xfrm>
          <a:prstGeom prst="rect">
            <a:avLst/>
          </a:prstGeom>
        </p:spPr>
      </p:pic>
      <p:pic>
        <p:nvPicPr>
          <p:cNvPr id="11" name="Picture 10">
            <a:extLst>
              <a:ext uri="{FF2B5EF4-FFF2-40B4-BE49-F238E27FC236}">
                <a16:creationId xmlns:a16="http://schemas.microsoft.com/office/drawing/2014/main" id="{F6F1564F-4971-1EFC-8F1B-0982B5FA3971}"/>
              </a:ext>
            </a:extLst>
          </p:cNvPr>
          <p:cNvPicPr>
            <a:picLocks noChangeAspect="1"/>
          </p:cNvPicPr>
          <p:nvPr/>
        </p:nvPicPr>
        <p:blipFill rotWithShape="1">
          <a:blip r:embed="rId5"/>
          <a:srcRect l="15294" t="32313" r="45455" b="58967"/>
          <a:stretch/>
        </p:blipFill>
        <p:spPr>
          <a:xfrm>
            <a:off x="2881624" y="4359290"/>
            <a:ext cx="6428751" cy="837813"/>
          </a:xfrm>
          <a:prstGeom prst="rect">
            <a:avLst/>
          </a:prstGeom>
        </p:spPr>
      </p:pic>
      <p:pic>
        <p:nvPicPr>
          <p:cNvPr id="13" name="Picture 12">
            <a:extLst>
              <a:ext uri="{FF2B5EF4-FFF2-40B4-BE49-F238E27FC236}">
                <a16:creationId xmlns:a16="http://schemas.microsoft.com/office/drawing/2014/main" id="{84400131-28FF-17BD-4FF3-79994A600D85}"/>
              </a:ext>
            </a:extLst>
          </p:cNvPr>
          <p:cNvPicPr>
            <a:picLocks noChangeAspect="1"/>
          </p:cNvPicPr>
          <p:nvPr/>
        </p:nvPicPr>
        <p:blipFill rotWithShape="1">
          <a:blip r:embed="rId5"/>
          <a:srcRect l="16139" t="56837" r="59006" b="35418"/>
          <a:stretch/>
        </p:blipFill>
        <p:spPr>
          <a:xfrm>
            <a:off x="3844419" y="5683478"/>
            <a:ext cx="4161064" cy="755631"/>
          </a:xfrm>
          <a:prstGeom prst="rect">
            <a:avLst/>
          </a:prstGeom>
        </p:spPr>
      </p:pic>
      <p:sp>
        <p:nvSpPr>
          <p:cNvPr id="4" name="TextBox 3">
            <a:extLst>
              <a:ext uri="{FF2B5EF4-FFF2-40B4-BE49-F238E27FC236}">
                <a16:creationId xmlns:a16="http://schemas.microsoft.com/office/drawing/2014/main" id="{6B2B5C1F-EFFD-8E13-7D72-F7088BB10598}"/>
              </a:ext>
            </a:extLst>
          </p:cNvPr>
          <p:cNvSpPr txBox="1"/>
          <p:nvPr/>
        </p:nvSpPr>
        <p:spPr>
          <a:xfrm>
            <a:off x="5559400" y="5124924"/>
            <a:ext cx="734496" cy="523220"/>
          </a:xfrm>
          <a:prstGeom prst="rect">
            <a:avLst/>
          </a:prstGeom>
          <a:noFill/>
        </p:spPr>
        <p:txBody>
          <a:bodyPr wrap="none" rtlCol="0">
            <a:spAutoFit/>
          </a:bodyPr>
          <a:lstStyle/>
          <a:p>
            <a:r>
              <a:rPr lang="en-US" sz="2800"/>
              <a:t>and</a:t>
            </a:r>
          </a:p>
        </p:txBody>
      </p:sp>
    </p:spTree>
    <p:extLst>
      <p:ext uri="{BB962C8B-B14F-4D97-AF65-F5344CB8AC3E}">
        <p14:creationId xmlns:p14="http://schemas.microsoft.com/office/powerpoint/2010/main" val="90907692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C286-8722-4843-CDD1-870AC00ED26A}"/>
              </a:ext>
            </a:extLst>
          </p:cNvPr>
          <p:cNvSpPr>
            <a:spLocks noGrp="1"/>
          </p:cNvSpPr>
          <p:nvPr>
            <p:ph type="title"/>
          </p:nvPr>
        </p:nvSpPr>
        <p:spPr/>
        <p:txBody>
          <a:bodyPr/>
          <a:lstStyle/>
          <a:p>
            <a:r>
              <a:rPr lang="en-US"/>
              <a:t>Applications: Linearized Gravity (cont.)</a:t>
            </a:r>
          </a:p>
        </p:txBody>
      </p:sp>
      <p:sp>
        <p:nvSpPr>
          <p:cNvPr id="3" name="Content Placeholder 2">
            <a:extLst>
              <a:ext uri="{FF2B5EF4-FFF2-40B4-BE49-F238E27FC236}">
                <a16:creationId xmlns:a16="http://schemas.microsoft.com/office/drawing/2014/main" id="{789CEFBD-1F9D-C0D8-FE15-60306E932F6A}"/>
              </a:ext>
            </a:extLst>
          </p:cNvPr>
          <p:cNvSpPr>
            <a:spLocks noGrp="1"/>
          </p:cNvSpPr>
          <p:nvPr>
            <p:ph idx="1"/>
          </p:nvPr>
        </p:nvSpPr>
        <p:spPr/>
        <p:txBody>
          <a:bodyPr vert="horz" lIns="91440" tIns="45720" rIns="91440" bIns="45720" rtlCol="0" anchor="t">
            <a:normAutofit/>
          </a:bodyPr>
          <a:lstStyle/>
          <a:p>
            <a:r>
              <a:rPr lang="en-US"/>
              <a:t>The Einstein tensor now reduces to</a:t>
            </a:r>
          </a:p>
          <a:p>
            <a:endParaRPr lang="en-US"/>
          </a:p>
          <a:p>
            <a:pPr marL="0" indent="0">
              <a:buNone/>
            </a:pPr>
            <a:r>
              <a:rPr lang="en-US"/>
              <a:t>                                                                                                                        ,</a:t>
            </a:r>
          </a:p>
          <a:p>
            <a:pPr marL="0" indent="0">
              <a:buNone/>
            </a:pPr>
            <a:r>
              <a:rPr lang="en-US"/>
              <a:t>a linear, second-order PDE!</a:t>
            </a:r>
          </a:p>
          <a:p>
            <a:endParaRPr lang="en-US"/>
          </a:p>
          <a:p>
            <a:r>
              <a:rPr lang="en-US"/>
              <a:t>Linearized gravity models gravitational waves</a:t>
            </a:r>
            <a:endParaRPr lang="en-US">
              <a:cs typeface="Calibri"/>
            </a:endParaRPr>
          </a:p>
          <a:p>
            <a:pPr lvl="1"/>
            <a:r>
              <a:rPr lang="en-US"/>
              <a:t>Vacuum solutions model waves propagating through spacetime</a:t>
            </a:r>
            <a:endParaRPr lang="en-US">
              <a:cs typeface="Calibri"/>
            </a:endParaRPr>
          </a:p>
          <a:p>
            <a:endParaRPr lang="en-US"/>
          </a:p>
        </p:txBody>
      </p:sp>
      <p:pic>
        <p:nvPicPr>
          <p:cNvPr id="9" name="Picture 8">
            <a:extLst>
              <a:ext uri="{FF2B5EF4-FFF2-40B4-BE49-F238E27FC236}">
                <a16:creationId xmlns:a16="http://schemas.microsoft.com/office/drawing/2014/main" id="{53437BD5-8BAD-657E-26B1-6835B7AA8439}"/>
              </a:ext>
            </a:extLst>
          </p:cNvPr>
          <p:cNvPicPr>
            <a:picLocks noChangeAspect="1"/>
          </p:cNvPicPr>
          <p:nvPr/>
        </p:nvPicPr>
        <p:blipFill rotWithShape="1">
          <a:blip r:embed="rId4"/>
          <a:srcRect l="13750" t="36551" r="17426" b="53275"/>
          <a:stretch/>
        </p:blipFill>
        <p:spPr>
          <a:xfrm>
            <a:off x="1317923" y="2416257"/>
            <a:ext cx="9268144" cy="770696"/>
          </a:xfrm>
          <a:prstGeom prst="rect">
            <a:avLst/>
          </a:prstGeom>
        </p:spPr>
      </p:pic>
    </p:spTree>
    <p:extLst>
      <p:ext uri="{BB962C8B-B14F-4D97-AF65-F5344CB8AC3E}">
        <p14:creationId xmlns:p14="http://schemas.microsoft.com/office/powerpoint/2010/main" val="356540628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C6B0-6708-D241-4CA6-8FA1FF9142D7}"/>
              </a:ext>
            </a:extLst>
          </p:cNvPr>
          <p:cNvSpPr>
            <a:spLocks noGrp="1"/>
          </p:cNvSpPr>
          <p:nvPr>
            <p:ph type="title"/>
          </p:nvPr>
        </p:nvSpPr>
        <p:spPr/>
        <p:txBody>
          <a:bodyPr/>
          <a:lstStyle/>
          <a:p>
            <a:r>
              <a:rPr lang="en-US"/>
              <a:t>Deriving Gravitational Waves</a:t>
            </a:r>
          </a:p>
        </p:txBody>
      </p:sp>
      <p:sp>
        <p:nvSpPr>
          <p:cNvPr id="3" name="Content Placeholder 2">
            <a:extLst>
              <a:ext uri="{FF2B5EF4-FFF2-40B4-BE49-F238E27FC236}">
                <a16:creationId xmlns:a16="http://schemas.microsoft.com/office/drawing/2014/main" id="{4780A765-0D8F-D9CE-2FDE-0EA3BB695762}"/>
              </a:ext>
            </a:extLst>
          </p:cNvPr>
          <p:cNvSpPr>
            <a:spLocks noGrp="1"/>
          </p:cNvSpPr>
          <p:nvPr>
            <p:ph idx="1"/>
          </p:nvPr>
        </p:nvSpPr>
        <p:spPr/>
        <p:txBody>
          <a:bodyPr vert="horz" lIns="91440" tIns="45720" rIns="91440" bIns="45720" rtlCol="0" anchor="t">
            <a:normAutofit/>
          </a:bodyPr>
          <a:lstStyle/>
          <a:p>
            <a:r>
              <a:rPr lang="en-US" dirty="0"/>
              <a:t>To simplify equation, rewrite perturbation as its trace-reversed version</a:t>
            </a:r>
          </a:p>
          <a:p>
            <a:pPr marL="0" indent="0">
              <a:buNone/>
            </a:pPr>
            <a:r>
              <a:rPr lang="en-US" dirty="0"/>
              <a:t>                                                                                   ,</a:t>
            </a:r>
          </a:p>
          <a:p>
            <a:pPr marL="0" indent="0">
              <a:buNone/>
            </a:pPr>
            <a:r>
              <a:rPr lang="en-US" dirty="0"/>
              <a:t>where </a:t>
            </a:r>
          </a:p>
          <a:p>
            <a:pPr marL="0" indent="0">
              <a:buNone/>
            </a:pPr>
            <a:endParaRPr lang="en-US" dirty="0"/>
          </a:p>
          <a:p>
            <a:r>
              <a:rPr lang="en-US" dirty="0"/>
              <a:t>In vacuum, the Einstein equation then becomes                                                                                                                                                                                  ,</a:t>
            </a:r>
          </a:p>
          <a:p>
            <a:pPr marL="0" indent="0">
              <a:buNone/>
            </a:pPr>
            <a:r>
              <a:rPr lang="en-US" dirty="0"/>
              <a:t>a system of 10 linearly-independent wave equations</a:t>
            </a:r>
          </a:p>
          <a:p>
            <a:pPr marL="0" indent="0">
              <a:buNone/>
            </a:pPr>
            <a:endParaRPr lang="en-US" dirty="0"/>
          </a:p>
        </p:txBody>
      </p:sp>
      <p:pic>
        <p:nvPicPr>
          <p:cNvPr id="5" name="Picture 4">
            <a:extLst>
              <a:ext uri="{FF2B5EF4-FFF2-40B4-BE49-F238E27FC236}">
                <a16:creationId xmlns:a16="http://schemas.microsoft.com/office/drawing/2014/main" id="{901FD877-92D5-4515-D4D6-4EBD59480E30}"/>
              </a:ext>
            </a:extLst>
          </p:cNvPr>
          <p:cNvPicPr>
            <a:picLocks noChangeAspect="1"/>
          </p:cNvPicPr>
          <p:nvPr/>
        </p:nvPicPr>
        <p:blipFill rotWithShape="1">
          <a:blip r:embed="rId4"/>
          <a:srcRect l="57893" t="34877" r="18521" b="56212"/>
          <a:stretch/>
        </p:blipFill>
        <p:spPr>
          <a:xfrm>
            <a:off x="3625441" y="2431436"/>
            <a:ext cx="4049808" cy="860612"/>
          </a:xfrm>
          <a:prstGeom prst="rect">
            <a:avLst/>
          </a:prstGeom>
        </p:spPr>
      </p:pic>
      <p:pic>
        <p:nvPicPr>
          <p:cNvPr id="7" name="Picture 6">
            <a:extLst>
              <a:ext uri="{FF2B5EF4-FFF2-40B4-BE49-F238E27FC236}">
                <a16:creationId xmlns:a16="http://schemas.microsoft.com/office/drawing/2014/main" id="{F9377A67-3FAC-97E0-0E57-520E26D8F0DF}"/>
              </a:ext>
            </a:extLst>
          </p:cNvPr>
          <p:cNvPicPr>
            <a:picLocks noChangeAspect="1"/>
          </p:cNvPicPr>
          <p:nvPr/>
        </p:nvPicPr>
        <p:blipFill rotWithShape="1">
          <a:blip r:embed="rId5"/>
          <a:srcRect l="42868" t="40261" r="34117" b="40001"/>
          <a:stretch/>
        </p:blipFill>
        <p:spPr>
          <a:xfrm>
            <a:off x="5236958" y="4826662"/>
            <a:ext cx="1514230" cy="730508"/>
          </a:xfrm>
          <a:prstGeom prst="rect">
            <a:avLst/>
          </a:prstGeom>
        </p:spPr>
      </p:pic>
      <p:pic>
        <p:nvPicPr>
          <p:cNvPr id="8" name="Picture 7">
            <a:extLst>
              <a:ext uri="{FF2B5EF4-FFF2-40B4-BE49-F238E27FC236}">
                <a16:creationId xmlns:a16="http://schemas.microsoft.com/office/drawing/2014/main" id="{54AA9C45-FF0F-74D0-A6CB-B049FFA76E88}"/>
              </a:ext>
            </a:extLst>
          </p:cNvPr>
          <p:cNvPicPr>
            <a:picLocks noChangeAspect="1"/>
          </p:cNvPicPr>
          <p:nvPr/>
        </p:nvPicPr>
        <p:blipFill rotWithShape="1">
          <a:blip r:embed="rId4"/>
          <a:srcRect l="58235" t="44114" r="15816" b="49572"/>
          <a:stretch/>
        </p:blipFill>
        <p:spPr>
          <a:xfrm>
            <a:off x="3868270" y="3426985"/>
            <a:ext cx="4455459" cy="609763"/>
          </a:xfrm>
          <a:prstGeom prst="rect">
            <a:avLst/>
          </a:prstGeom>
        </p:spPr>
      </p:pic>
    </p:spTree>
    <p:extLst>
      <p:ext uri="{BB962C8B-B14F-4D97-AF65-F5344CB8AC3E}">
        <p14:creationId xmlns:p14="http://schemas.microsoft.com/office/powerpoint/2010/main" val="208096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F4D9-4BF8-807F-99FE-AB78224AC2E7}"/>
              </a:ext>
            </a:extLst>
          </p:cNvPr>
          <p:cNvSpPr>
            <a:spLocks noGrp="1"/>
          </p:cNvSpPr>
          <p:nvPr>
            <p:ph type="title"/>
          </p:nvPr>
        </p:nvSpPr>
        <p:spPr/>
        <p:txBody>
          <a:bodyPr/>
          <a:lstStyle/>
          <a:p>
            <a:r>
              <a:rPr lang="en-US"/>
              <a:t>Production of Gravitational Waves</a:t>
            </a:r>
          </a:p>
        </p:txBody>
      </p:sp>
      <p:sp>
        <p:nvSpPr>
          <p:cNvPr id="3" name="Content Placeholder 2">
            <a:extLst>
              <a:ext uri="{FF2B5EF4-FFF2-40B4-BE49-F238E27FC236}">
                <a16:creationId xmlns:a16="http://schemas.microsoft.com/office/drawing/2014/main" id="{733867FF-ADFD-554C-674C-A6F4170C3F0F}"/>
              </a:ext>
            </a:extLst>
          </p:cNvPr>
          <p:cNvSpPr>
            <a:spLocks noGrp="1"/>
          </p:cNvSpPr>
          <p:nvPr>
            <p:ph idx="1"/>
          </p:nvPr>
        </p:nvSpPr>
        <p:spPr>
          <a:xfrm>
            <a:off x="454409" y="1954304"/>
            <a:ext cx="6136341" cy="4351338"/>
          </a:xfrm>
        </p:spPr>
        <p:txBody>
          <a:bodyPr vert="horz" lIns="91440" tIns="45720" rIns="91440" bIns="45720" rtlCol="0" anchor="t">
            <a:normAutofit/>
          </a:bodyPr>
          <a:lstStyle/>
          <a:p>
            <a:r>
              <a:rPr lang="en-US" dirty="0"/>
              <a:t>Continuous gravitational waves can be produced by spinning massive objects </a:t>
            </a:r>
          </a:p>
          <a:p>
            <a:pPr lvl="1"/>
            <a:r>
              <a:rPr lang="en-US" dirty="0"/>
              <a:t>Imperfections in spherical shape of star generate gravitational waves during spin</a:t>
            </a:r>
            <a:endParaRPr lang="en-US" dirty="0">
              <a:cs typeface="Calibri"/>
            </a:endParaRPr>
          </a:p>
          <a:p>
            <a:r>
              <a:rPr lang="en-US" dirty="0"/>
              <a:t>Binary star systems generate waves similarly</a:t>
            </a:r>
            <a:endParaRPr lang="en-US" dirty="0">
              <a:cs typeface="Calibri"/>
            </a:endParaRPr>
          </a:p>
          <a:p>
            <a:pPr lvl="1"/>
            <a:r>
              <a:rPr lang="en-US" dirty="0"/>
              <a:t>Bumps in system’s mass distribution during spin creates “spherical inconsistencies”</a:t>
            </a:r>
            <a:endParaRPr lang="en-US" dirty="0">
              <a:cs typeface="Calibri"/>
            </a:endParaRPr>
          </a:p>
        </p:txBody>
      </p:sp>
      <p:pic>
        <p:nvPicPr>
          <p:cNvPr id="1028" name="Picture 4" descr="LIGO announces detection of gravitational waves from colliding neutron stars">
            <a:extLst>
              <a:ext uri="{FF2B5EF4-FFF2-40B4-BE49-F238E27FC236}">
                <a16:creationId xmlns:a16="http://schemas.microsoft.com/office/drawing/2014/main" id="{8C25EF16-75C2-6ABF-18C9-269B83BCFA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869"/>
          <a:stretch/>
        </p:blipFill>
        <p:spPr bwMode="auto">
          <a:xfrm>
            <a:off x="6714564" y="1954304"/>
            <a:ext cx="5217459" cy="353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981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D124-ECC2-081C-4444-0BF7EC675DCC}"/>
              </a:ext>
            </a:extLst>
          </p:cNvPr>
          <p:cNvSpPr>
            <a:spLocks noGrp="1"/>
          </p:cNvSpPr>
          <p:nvPr>
            <p:ph type="title"/>
          </p:nvPr>
        </p:nvSpPr>
        <p:spPr/>
        <p:txBody>
          <a:bodyPr/>
          <a:lstStyle/>
          <a:p>
            <a:r>
              <a:rPr lang="en-US"/>
              <a:t>Effect of Gravitational Waves</a:t>
            </a:r>
          </a:p>
        </p:txBody>
      </p:sp>
      <p:pic>
        <p:nvPicPr>
          <p:cNvPr id="5" name="Content Placeholder 4">
            <a:extLst>
              <a:ext uri="{FF2B5EF4-FFF2-40B4-BE49-F238E27FC236}">
                <a16:creationId xmlns:a16="http://schemas.microsoft.com/office/drawing/2014/main" id="{8C5F6E5A-3C9F-2B32-EE5B-BD991248DBD5}"/>
              </a:ext>
            </a:extLst>
          </p:cNvPr>
          <p:cNvPicPr>
            <a:picLocks noGrp="1" noChangeAspect="1"/>
          </p:cNvPicPr>
          <p:nvPr>
            <p:ph idx="1"/>
          </p:nvPr>
        </p:nvPicPr>
        <p:blipFill rotWithShape="1">
          <a:blip r:embed="rId3"/>
          <a:srcRect l="36905" t="36848" r="10250" b="38823"/>
          <a:stretch/>
        </p:blipFill>
        <p:spPr>
          <a:xfrm>
            <a:off x="2800110" y="2865812"/>
            <a:ext cx="6923429" cy="1792941"/>
          </a:xfrm>
        </p:spPr>
      </p:pic>
      <p:pic>
        <p:nvPicPr>
          <p:cNvPr id="7" name="Picture 6">
            <a:extLst>
              <a:ext uri="{FF2B5EF4-FFF2-40B4-BE49-F238E27FC236}">
                <a16:creationId xmlns:a16="http://schemas.microsoft.com/office/drawing/2014/main" id="{E1DA5D88-394B-45B4-982A-6B9D5CDD3A5A}"/>
              </a:ext>
            </a:extLst>
          </p:cNvPr>
          <p:cNvPicPr>
            <a:picLocks noChangeAspect="1"/>
          </p:cNvPicPr>
          <p:nvPr/>
        </p:nvPicPr>
        <p:blipFill rotWithShape="1">
          <a:blip r:embed="rId4"/>
          <a:srcRect l="33382" t="24652" r="14169" b="52710"/>
          <a:stretch/>
        </p:blipFill>
        <p:spPr>
          <a:xfrm>
            <a:off x="2800110" y="4658753"/>
            <a:ext cx="6809372" cy="1653147"/>
          </a:xfrm>
          <a:prstGeom prst="rect">
            <a:avLst/>
          </a:prstGeom>
        </p:spPr>
      </p:pic>
      <p:sp>
        <p:nvSpPr>
          <p:cNvPr id="8" name="Content Placeholder 2">
            <a:extLst>
              <a:ext uri="{FF2B5EF4-FFF2-40B4-BE49-F238E27FC236}">
                <a16:creationId xmlns:a16="http://schemas.microsoft.com/office/drawing/2014/main" id="{E04A89F0-5333-639A-D8A3-55A12F84A51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Different gravitational wave polarizations create different oscillations of matter!</a:t>
            </a:r>
          </a:p>
        </p:txBody>
      </p:sp>
    </p:spTree>
    <p:extLst>
      <p:ext uri="{BB962C8B-B14F-4D97-AF65-F5344CB8AC3E}">
        <p14:creationId xmlns:p14="http://schemas.microsoft.com/office/powerpoint/2010/main" val="30335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B828-94D1-2BC9-258C-E4B64BFAFCE6}"/>
              </a:ext>
            </a:extLst>
          </p:cNvPr>
          <p:cNvSpPr>
            <a:spLocks noGrp="1"/>
          </p:cNvSpPr>
          <p:nvPr>
            <p:ph type="title"/>
          </p:nvPr>
        </p:nvSpPr>
        <p:spPr/>
        <p:txBody>
          <a:bodyPr/>
          <a:lstStyle/>
          <a:p>
            <a:r>
              <a:rPr lang="en-US"/>
              <a:t>Flat and Curved Spacetime</a:t>
            </a:r>
          </a:p>
        </p:txBody>
      </p:sp>
      <p:sp>
        <p:nvSpPr>
          <p:cNvPr id="3" name="Content Placeholder 2">
            <a:extLst>
              <a:ext uri="{FF2B5EF4-FFF2-40B4-BE49-F238E27FC236}">
                <a16:creationId xmlns:a16="http://schemas.microsoft.com/office/drawing/2014/main" id="{38FAA112-6EF0-0708-B069-216E5B0B3F06}"/>
              </a:ext>
            </a:extLst>
          </p:cNvPr>
          <p:cNvSpPr>
            <a:spLocks noGrp="1"/>
          </p:cNvSpPr>
          <p:nvPr>
            <p:ph idx="1"/>
          </p:nvPr>
        </p:nvSpPr>
        <p:spPr>
          <a:xfrm>
            <a:off x="5858540" y="1878010"/>
            <a:ext cx="6177516" cy="4614865"/>
          </a:xfrm>
        </p:spPr>
        <p:txBody>
          <a:bodyPr vert="horz" lIns="91440" tIns="45720" rIns="91440" bIns="45720" rtlCol="0" anchor="t">
            <a:normAutofit fontScale="92500" lnSpcReduction="10000"/>
          </a:bodyPr>
          <a:lstStyle/>
          <a:p>
            <a:r>
              <a:rPr lang="en-US" dirty="0"/>
              <a:t>In general relativity, gravity described as curvature of spacetime</a:t>
            </a:r>
          </a:p>
          <a:p>
            <a:r>
              <a:rPr lang="en-US" dirty="0">
                <a:solidFill>
                  <a:srgbClr val="000000"/>
                </a:solidFill>
              </a:rPr>
              <a:t>Comes</a:t>
            </a:r>
            <a:r>
              <a:rPr lang="en-US" dirty="0"/>
              <a:t> from Weak Equivalence Principle</a:t>
            </a:r>
            <a:endParaRPr lang="en-US" dirty="0">
              <a:cs typeface="Calibri"/>
            </a:endParaRPr>
          </a:p>
          <a:p>
            <a:pPr lvl="1"/>
            <a:r>
              <a:rPr lang="en-US" dirty="0">
                <a:cs typeface="Calibri"/>
              </a:rPr>
              <a:t>In small enough regions of spacetime, the motion of freely-falling particles are the same in a gravitational field and a uniformly accelerated frame</a:t>
            </a:r>
          </a:p>
          <a:p>
            <a:r>
              <a:rPr lang="en-US" dirty="0"/>
              <a:t>Einstein updated this in the Einstein Equivalence Principle</a:t>
            </a:r>
          </a:p>
          <a:p>
            <a:pPr lvl="1"/>
            <a:r>
              <a:rPr lang="en-US" dirty="0"/>
              <a:t>In small enough regions of spacetime, rules of gravity reduce to those of special relativity</a:t>
            </a:r>
          </a:p>
          <a:p>
            <a:pPr lvl="1"/>
            <a:r>
              <a:rPr lang="en-US" dirty="0"/>
              <a:t>it is impossible to detect the existence of a gravitational field by means of local experiment</a:t>
            </a:r>
          </a:p>
        </p:txBody>
      </p:sp>
      <p:pic>
        <p:nvPicPr>
          <p:cNvPr id="5124" name="Picture 4" descr="Measuring Curvature of Space-time Using Time Dilation at Atomic Scale">
            <a:extLst>
              <a:ext uri="{FF2B5EF4-FFF2-40B4-BE49-F238E27FC236}">
                <a16:creationId xmlns:a16="http://schemas.microsoft.com/office/drawing/2014/main" id="{1E61C84F-0B65-1D6F-C3B9-5C03423789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91" r="6682"/>
          <a:stretch/>
        </p:blipFill>
        <p:spPr bwMode="auto">
          <a:xfrm>
            <a:off x="478891" y="2204946"/>
            <a:ext cx="5102759" cy="342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0096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F1D3-E2D5-5019-CDF0-E7C11243AB3D}"/>
              </a:ext>
            </a:extLst>
          </p:cNvPr>
          <p:cNvSpPr>
            <a:spLocks noGrp="1"/>
          </p:cNvSpPr>
          <p:nvPr>
            <p:ph type="title"/>
          </p:nvPr>
        </p:nvSpPr>
        <p:spPr/>
        <p:txBody>
          <a:bodyPr/>
          <a:lstStyle/>
          <a:p>
            <a:r>
              <a:rPr lang="en-US"/>
              <a:t>Smooth Manifolds</a:t>
            </a:r>
          </a:p>
        </p:txBody>
      </p:sp>
      <p:sp>
        <p:nvSpPr>
          <p:cNvPr id="3" name="Content Placeholder 2">
            <a:extLst>
              <a:ext uri="{FF2B5EF4-FFF2-40B4-BE49-F238E27FC236}">
                <a16:creationId xmlns:a16="http://schemas.microsoft.com/office/drawing/2014/main" id="{FDBD2881-803D-808C-5E42-80840C32D154}"/>
              </a:ext>
            </a:extLst>
          </p:cNvPr>
          <p:cNvSpPr>
            <a:spLocks noGrp="1"/>
          </p:cNvSpPr>
          <p:nvPr>
            <p:ph idx="1"/>
          </p:nvPr>
        </p:nvSpPr>
        <p:spPr>
          <a:xfrm>
            <a:off x="676817" y="2617788"/>
            <a:ext cx="5257800" cy="6422336"/>
          </a:xfrm>
        </p:spPr>
        <p:txBody>
          <a:bodyPr vert="horz" lIns="91440" tIns="45720" rIns="91440" bIns="45720" rtlCol="0" anchor="t">
            <a:normAutofit/>
          </a:bodyPr>
          <a:lstStyle/>
          <a:p>
            <a:r>
              <a:rPr lang="en-US" dirty="0"/>
              <a:t>Complex topological objects of dimension n</a:t>
            </a:r>
          </a:p>
          <a:p>
            <a:r>
              <a:rPr lang="en-US" dirty="0"/>
              <a:t>Made up of smoothly sewn patches that can locally be mapped to </a:t>
            </a:r>
            <a:r>
              <a:rPr lang="en-US" sz="3200" b="1" i="0" dirty="0">
                <a:solidFill>
                  <a:srgbClr val="202122"/>
                </a:solidFill>
                <a:effectLst/>
                <a:latin typeface="Nimbus Roman No9 L"/>
              </a:rPr>
              <a:t>R</a:t>
            </a:r>
            <a:r>
              <a:rPr lang="en-US" sz="3200" i="1" baseline="30000" dirty="0">
                <a:solidFill>
                  <a:srgbClr val="202122"/>
                </a:solidFill>
                <a:effectLst/>
                <a:latin typeface="Nimbus Roman No9 L"/>
              </a:rPr>
              <a:t>n</a:t>
            </a:r>
            <a:r>
              <a:rPr lang="en-US" i="0" dirty="0">
                <a:solidFill>
                  <a:srgbClr val="202122"/>
                </a:solidFill>
                <a:effectLst/>
                <a:latin typeface="Arial" panose="020B0604020202020204" pitchFamily="34" charset="0"/>
              </a:rPr>
              <a:t> </a:t>
            </a:r>
            <a:endParaRPr lang="en-US" dirty="0">
              <a:cs typeface="Calibri"/>
            </a:endParaRPr>
          </a:p>
          <a:p>
            <a:endParaRPr lang="en-US" dirty="0"/>
          </a:p>
        </p:txBody>
      </p:sp>
      <p:pic>
        <p:nvPicPr>
          <p:cNvPr id="2050" name="Picture 2" descr="gluing function in nLab">
            <a:extLst>
              <a:ext uri="{FF2B5EF4-FFF2-40B4-BE49-F238E27FC236}">
                <a16:creationId xmlns:a16="http://schemas.microsoft.com/office/drawing/2014/main" id="{552FCC3A-A382-2AE8-2DB6-C16A40DA5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186" y="1292225"/>
            <a:ext cx="5908583" cy="440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8119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AD64-E55E-9B3E-31FF-E227464E1E70}"/>
              </a:ext>
            </a:extLst>
          </p:cNvPr>
          <p:cNvSpPr>
            <a:spLocks noGrp="1"/>
          </p:cNvSpPr>
          <p:nvPr>
            <p:ph type="title"/>
          </p:nvPr>
        </p:nvSpPr>
        <p:spPr/>
        <p:txBody>
          <a:bodyPr/>
          <a:lstStyle/>
          <a:p>
            <a:r>
              <a:rPr lang="en-US" dirty="0"/>
              <a:t>Tensors</a:t>
            </a:r>
          </a:p>
        </p:txBody>
      </p:sp>
      <p:sp>
        <p:nvSpPr>
          <p:cNvPr id="3" name="Content Placeholder 2">
            <a:extLst>
              <a:ext uri="{FF2B5EF4-FFF2-40B4-BE49-F238E27FC236}">
                <a16:creationId xmlns:a16="http://schemas.microsoft.com/office/drawing/2014/main" id="{A79C04AF-7961-BD6E-68D9-89BA521EFA0C}"/>
              </a:ext>
            </a:extLst>
          </p:cNvPr>
          <p:cNvSpPr>
            <a:spLocks noGrp="1"/>
          </p:cNvSpPr>
          <p:nvPr>
            <p:ph idx="1"/>
          </p:nvPr>
        </p:nvSpPr>
        <p:spPr>
          <a:xfrm>
            <a:off x="540717" y="2073275"/>
            <a:ext cx="7337794" cy="4194175"/>
          </a:xfrm>
        </p:spPr>
        <p:txBody>
          <a:bodyPr vert="horz" lIns="91440" tIns="45720" rIns="91440" bIns="45720" rtlCol="0" anchor="t">
            <a:normAutofit/>
          </a:bodyPr>
          <a:lstStyle/>
          <a:p>
            <a:r>
              <a:rPr lang="en-US" dirty="0"/>
              <a:t>Multilinear maps from collection of tangent vectors and cotangent vectors to real numbers</a:t>
            </a:r>
          </a:p>
          <a:p>
            <a:r>
              <a:rPr lang="en-US" dirty="0"/>
              <a:t>Coordinate transformations preserve physical meaning (invariant)</a:t>
            </a:r>
          </a:p>
          <a:p>
            <a:r>
              <a:rPr lang="en-US" dirty="0">
                <a:cs typeface="Calibri"/>
              </a:rPr>
              <a:t>Rank 1 tensors are vectors and rank 2 tensors are square arrays</a:t>
            </a:r>
            <a:endParaRPr lang="en-US" dirty="0">
              <a:solidFill>
                <a:srgbClr val="FF0000"/>
              </a:solidFill>
              <a:cs typeface="Calibri"/>
            </a:endParaRPr>
          </a:p>
        </p:txBody>
      </p:sp>
      <p:pic>
        <p:nvPicPr>
          <p:cNvPr id="5" name="Picture 4">
            <a:extLst>
              <a:ext uri="{FF2B5EF4-FFF2-40B4-BE49-F238E27FC236}">
                <a16:creationId xmlns:a16="http://schemas.microsoft.com/office/drawing/2014/main" id="{0F817231-9D01-56FD-E406-94AE576E988E}"/>
              </a:ext>
            </a:extLst>
          </p:cNvPr>
          <p:cNvPicPr>
            <a:picLocks noChangeAspect="1"/>
          </p:cNvPicPr>
          <p:nvPr/>
        </p:nvPicPr>
        <p:blipFill rotWithShape="1">
          <a:blip r:embed="rId3"/>
          <a:srcRect l="2265" t="39722" r="68857" b="37500"/>
          <a:stretch/>
        </p:blipFill>
        <p:spPr>
          <a:xfrm>
            <a:off x="8154959" y="2325565"/>
            <a:ext cx="3679080" cy="1632297"/>
          </a:xfrm>
          <a:prstGeom prst="rect">
            <a:avLst/>
          </a:prstGeom>
        </p:spPr>
      </p:pic>
      <p:pic>
        <p:nvPicPr>
          <p:cNvPr id="6" name="Picture 5">
            <a:extLst>
              <a:ext uri="{FF2B5EF4-FFF2-40B4-BE49-F238E27FC236}">
                <a16:creationId xmlns:a16="http://schemas.microsoft.com/office/drawing/2014/main" id="{50DFF412-1E01-92C9-69EC-BCA9F1E43C49}"/>
              </a:ext>
            </a:extLst>
          </p:cNvPr>
          <p:cNvPicPr>
            <a:picLocks noChangeAspect="1"/>
          </p:cNvPicPr>
          <p:nvPr/>
        </p:nvPicPr>
        <p:blipFill rotWithShape="1">
          <a:blip r:embed="rId4"/>
          <a:srcRect l="37851" t="62793" r="4853" b="21395"/>
          <a:stretch/>
        </p:blipFill>
        <p:spPr>
          <a:xfrm>
            <a:off x="4209614" y="5070919"/>
            <a:ext cx="6985591" cy="1084387"/>
          </a:xfrm>
          <a:prstGeom prst="rect">
            <a:avLst/>
          </a:prstGeom>
        </p:spPr>
      </p:pic>
      <p:sp>
        <p:nvSpPr>
          <p:cNvPr id="7" name="TextBox 6">
            <a:extLst>
              <a:ext uri="{FF2B5EF4-FFF2-40B4-BE49-F238E27FC236}">
                <a16:creationId xmlns:a16="http://schemas.microsoft.com/office/drawing/2014/main" id="{B1F0F961-35AC-F505-8916-8B4DFED37F21}"/>
              </a:ext>
            </a:extLst>
          </p:cNvPr>
          <p:cNvSpPr txBox="1"/>
          <p:nvPr/>
        </p:nvSpPr>
        <p:spPr>
          <a:xfrm>
            <a:off x="996795" y="5473442"/>
            <a:ext cx="2986972" cy="400110"/>
          </a:xfrm>
          <a:prstGeom prst="rect">
            <a:avLst/>
          </a:prstGeom>
          <a:noFill/>
        </p:spPr>
        <p:txBody>
          <a:bodyPr wrap="none" rtlCol="0">
            <a:spAutoFit/>
          </a:bodyPr>
          <a:lstStyle/>
          <a:p>
            <a:r>
              <a:rPr lang="en-US" sz="2000" b="1" dirty="0">
                <a:solidFill>
                  <a:srgbClr val="2C5F96"/>
                </a:solidFill>
              </a:rPr>
              <a:t>Tensor transformation law</a:t>
            </a:r>
          </a:p>
        </p:txBody>
      </p:sp>
    </p:spTree>
    <p:extLst>
      <p:ext uri="{BB962C8B-B14F-4D97-AF65-F5344CB8AC3E}">
        <p14:creationId xmlns:p14="http://schemas.microsoft.com/office/powerpoint/2010/main" val="362393821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AFB-C9DC-A704-377F-B684E6E22EE6}"/>
              </a:ext>
            </a:extLst>
          </p:cNvPr>
          <p:cNvSpPr>
            <a:spLocks noGrp="1"/>
          </p:cNvSpPr>
          <p:nvPr>
            <p:ph type="title"/>
          </p:nvPr>
        </p:nvSpPr>
        <p:spPr/>
        <p:txBody>
          <a:bodyPr/>
          <a:lstStyle/>
          <a:p>
            <a:r>
              <a:rPr lang="en-US"/>
              <a:t>Metric Tensor</a:t>
            </a:r>
          </a:p>
        </p:txBody>
      </p:sp>
      <p:sp>
        <p:nvSpPr>
          <p:cNvPr id="3" name="Content Placeholder 2">
            <a:extLst>
              <a:ext uri="{FF2B5EF4-FFF2-40B4-BE49-F238E27FC236}">
                <a16:creationId xmlns:a16="http://schemas.microsoft.com/office/drawing/2014/main" id="{8BB77C3B-3C1C-27EA-E037-9B9CA78D3A6F}"/>
              </a:ext>
            </a:extLst>
          </p:cNvPr>
          <p:cNvSpPr>
            <a:spLocks noGrp="1"/>
          </p:cNvSpPr>
          <p:nvPr>
            <p:ph idx="1"/>
          </p:nvPr>
        </p:nvSpPr>
        <p:spPr>
          <a:xfrm>
            <a:off x="838200" y="1825625"/>
            <a:ext cx="5027697" cy="4351338"/>
          </a:xfrm>
        </p:spPr>
        <p:txBody>
          <a:bodyPr vert="horz" lIns="91440" tIns="45720" rIns="91440" bIns="45720" rtlCol="0" anchor="t">
            <a:normAutofit/>
          </a:bodyPr>
          <a:lstStyle/>
          <a:p>
            <a:r>
              <a:rPr lang="en-US" dirty="0"/>
              <a:t>Rank 2 tensor, symmetric </a:t>
            </a:r>
          </a:p>
          <a:p>
            <a:r>
              <a:rPr lang="en-US" dirty="0"/>
              <a:t>Measurement of how much the basis vectors align with each other</a:t>
            </a:r>
            <a:endParaRPr lang="en-US" dirty="0">
              <a:cs typeface="Calibri"/>
            </a:endParaRPr>
          </a:p>
          <a:p>
            <a:r>
              <a:rPr lang="en-US" dirty="0"/>
              <a:t>Allows for computation of path length, shortest distance between points</a:t>
            </a:r>
            <a:endParaRPr lang="en-US" dirty="0">
              <a:cs typeface="Calibri"/>
            </a:endParaRPr>
          </a:p>
        </p:txBody>
      </p:sp>
      <p:pic>
        <p:nvPicPr>
          <p:cNvPr id="8" name="Picture 7">
            <a:extLst>
              <a:ext uri="{FF2B5EF4-FFF2-40B4-BE49-F238E27FC236}">
                <a16:creationId xmlns:a16="http://schemas.microsoft.com/office/drawing/2014/main" id="{F619B69E-54FD-7384-B10F-C4F85EB07A1C}"/>
              </a:ext>
            </a:extLst>
          </p:cNvPr>
          <p:cNvPicPr>
            <a:picLocks noChangeAspect="1"/>
          </p:cNvPicPr>
          <p:nvPr/>
        </p:nvPicPr>
        <p:blipFill rotWithShape="1">
          <a:blip r:embed="rId4"/>
          <a:srcRect l="51887" t="45737" r="22733" b="41860"/>
          <a:stretch/>
        </p:blipFill>
        <p:spPr>
          <a:xfrm>
            <a:off x="5263195" y="5098464"/>
            <a:ext cx="3752696" cy="1031580"/>
          </a:xfrm>
          <a:prstGeom prst="rect">
            <a:avLst/>
          </a:prstGeom>
        </p:spPr>
      </p:pic>
      <p:pic>
        <p:nvPicPr>
          <p:cNvPr id="1026" name="Picture 2" descr="General Relativity For Dummies: An Intuitive Introduction – Profound Physics">
            <a:extLst>
              <a:ext uri="{FF2B5EF4-FFF2-40B4-BE49-F238E27FC236}">
                <a16:creationId xmlns:a16="http://schemas.microsoft.com/office/drawing/2014/main" id="{AEC7ABC4-5BCF-6FE8-8A94-A29B4F5B8A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0524"/>
          <a:stretch/>
        </p:blipFill>
        <p:spPr bwMode="auto">
          <a:xfrm>
            <a:off x="5865897" y="1372634"/>
            <a:ext cx="5355915" cy="38921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CC322E5-E759-DBC6-0E88-85EF44CBAB43}"/>
              </a:ext>
            </a:extLst>
          </p:cNvPr>
          <p:cNvSpPr/>
          <p:nvPr/>
        </p:nvSpPr>
        <p:spPr>
          <a:xfrm>
            <a:off x="9803219" y="2491691"/>
            <a:ext cx="1690576" cy="100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8024FA-0F5F-0879-CC80-413EB1C11169}"/>
              </a:ext>
            </a:extLst>
          </p:cNvPr>
          <p:cNvSpPr txBox="1"/>
          <p:nvPr/>
        </p:nvSpPr>
        <p:spPr>
          <a:xfrm>
            <a:off x="1657245" y="5301874"/>
            <a:ext cx="3672178" cy="707886"/>
          </a:xfrm>
          <a:prstGeom prst="rect">
            <a:avLst/>
          </a:prstGeom>
          <a:noFill/>
        </p:spPr>
        <p:txBody>
          <a:bodyPr wrap="square" rtlCol="0">
            <a:spAutoFit/>
          </a:bodyPr>
          <a:lstStyle/>
          <a:p>
            <a:pPr algn="ctr"/>
            <a:r>
              <a:rPr lang="en-US" sz="2000" b="1" dirty="0">
                <a:solidFill>
                  <a:srgbClr val="2C5F96"/>
                </a:solidFill>
              </a:rPr>
              <a:t>Line element of 2-sphere with radius 1 in (</a:t>
            </a:r>
            <a:r>
              <a:rPr lang="el-GR" sz="2000" b="1" dirty="0">
                <a:solidFill>
                  <a:srgbClr val="2C5F96"/>
                </a:solidFill>
              </a:rPr>
              <a:t>θ</a:t>
            </a:r>
            <a:r>
              <a:rPr lang="en-US" sz="2000" b="1" dirty="0">
                <a:solidFill>
                  <a:srgbClr val="2C5F96"/>
                </a:solidFill>
              </a:rPr>
              <a:t>,</a:t>
            </a:r>
            <a:r>
              <a:rPr lang="el-GR" sz="2000" b="1" dirty="0">
                <a:solidFill>
                  <a:srgbClr val="2C5F96"/>
                </a:solidFill>
              </a:rPr>
              <a:t> Φ</a:t>
            </a:r>
            <a:r>
              <a:rPr lang="en-US" sz="2000" b="1" dirty="0">
                <a:solidFill>
                  <a:srgbClr val="2C5F96"/>
                </a:solidFill>
              </a:rPr>
              <a:t>) coordinates</a:t>
            </a:r>
          </a:p>
        </p:txBody>
      </p:sp>
      <p:sp>
        <p:nvSpPr>
          <p:cNvPr id="14" name="Rectangle 13">
            <a:extLst>
              <a:ext uri="{FF2B5EF4-FFF2-40B4-BE49-F238E27FC236}">
                <a16:creationId xmlns:a16="http://schemas.microsoft.com/office/drawing/2014/main" id="{B4876F49-8CA9-904C-365E-2EFA85DA6B1E}"/>
              </a:ext>
            </a:extLst>
          </p:cNvPr>
          <p:cNvSpPr/>
          <p:nvPr/>
        </p:nvSpPr>
        <p:spPr>
          <a:xfrm rot="20601758">
            <a:off x="8399028" y="2757243"/>
            <a:ext cx="1248479" cy="44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6107A2-B35C-DE84-5DA3-D4BA572423B0}"/>
              </a:ext>
            </a:extLst>
          </p:cNvPr>
          <p:cNvSpPr/>
          <p:nvPr/>
        </p:nvSpPr>
        <p:spPr>
          <a:xfrm rot="19843338">
            <a:off x="8527023" y="2801082"/>
            <a:ext cx="1082312" cy="535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F221557-F912-D9D7-502C-34CF49AEB487}"/>
              </a:ext>
            </a:extLst>
          </p:cNvPr>
          <p:cNvPicPr>
            <a:picLocks noChangeAspect="1"/>
          </p:cNvPicPr>
          <p:nvPr/>
        </p:nvPicPr>
        <p:blipFill rotWithShape="1">
          <a:blip r:embed="rId6"/>
          <a:srcRect l="54915" t="31510" r="34356" b="63199"/>
          <a:stretch/>
        </p:blipFill>
        <p:spPr>
          <a:xfrm>
            <a:off x="8391378" y="2743142"/>
            <a:ext cx="1270740" cy="352489"/>
          </a:xfrm>
          <a:prstGeom prst="rect">
            <a:avLst/>
          </a:prstGeom>
        </p:spPr>
      </p:pic>
      <p:pic>
        <p:nvPicPr>
          <p:cNvPr id="16" name="Picture 15">
            <a:extLst>
              <a:ext uri="{FF2B5EF4-FFF2-40B4-BE49-F238E27FC236}">
                <a16:creationId xmlns:a16="http://schemas.microsoft.com/office/drawing/2014/main" id="{A8CCDAC5-D362-C2E4-618B-5F75533A8557}"/>
              </a:ext>
            </a:extLst>
          </p:cNvPr>
          <p:cNvPicPr>
            <a:picLocks noChangeAspect="1"/>
          </p:cNvPicPr>
          <p:nvPr/>
        </p:nvPicPr>
        <p:blipFill rotWithShape="1">
          <a:blip r:embed="rId6"/>
          <a:srcRect l="79217" t="30398" r="9912" b="60656"/>
          <a:stretch/>
        </p:blipFill>
        <p:spPr>
          <a:xfrm>
            <a:off x="9895758" y="2736354"/>
            <a:ext cx="1232318" cy="570397"/>
          </a:xfrm>
          <a:prstGeom prst="rect">
            <a:avLst/>
          </a:prstGeom>
        </p:spPr>
      </p:pic>
      <p:sp>
        <p:nvSpPr>
          <p:cNvPr id="17" name="TextBox 16">
            <a:extLst>
              <a:ext uri="{FF2B5EF4-FFF2-40B4-BE49-F238E27FC236}">
                <a16:creationId xmlns:a16="http://schemas.microsoft.com/office/drawing/2014/main" id="{D4094E5E-5BB2-344E-0F40-2B48927944CB}"/>
              </a:ext>
            </a:extLst>
          </p:cNvPr>
          <p:cNvSpPr txBox="1"/>
          <p:nvPr/>
        </p:nvSpPr>
        <p:spPr>
          <a:xfrm>
            <a:off x="9672741" y="2743142"/>
            <a:ext cx="119855" cy="461665"/>
          </a:xfrm>
          <a:prstGeom prst="rect">
            <a:avLst/>
          </a:prstGeom>
          <a:noFill/>
        </p:spPr>
        <p:txBody>
          <a:bodyPr wrap="square" rtlCol="0">
            <a:spAutoFit/>
          </a:bodyPr>
          <a:lstStyle/>
          <a:p>
            <a:r>
              <a:rPr lang="en-US" sz="2400" b="1" dirty="0"/>
              <a:t>=</a:t>
            </a:r>
          </a:p>
        </p:txBody>
      </p:sp>
    </p:spTree>
    <p:extLst>
      <p:ext uri="{BB962C8B-B14F-4D97-AF65-F5344CB8AC3E}">
        <p14:creationId xmlns:p14="http://schemas.microsoft.com/office/powerpoint/2010/main" val="299915390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0EC1-2D95-CA79-7C42-645C78451CF6}"/>
              </a:ext>
            </a:extLst>
          </p:cNvPr>
          <p:cNvSpPr>
            <a:spLocks noGrp="1"/>
          </p:cNvSpPr>
          <p:nvPr>
            <p:ph type="title"/>
          </p:nvPr>
        </p:nvSpPr>
        <p:spPr/>
        <p:txBody>
          <a:bodyPr/>
          <a:lstStyle/>
          <a:p>
            <a:r>
              <a:rPr lang="en-US"/>
              <a:t>Covariant Derivatives</a:t>
            </a:r>
          </a:p>
        </p:txBody>
      </p:sp>
      <p:sp>
        <p:nvSpPr>
          <p:cNvPr id="3" name="Content Placeholder 2">
            <a:extLst>
              <a:ext uri="{FF2B5EF4-FFF2-40B4-BE49-F238E27FC236}">
                <a16:creationId xmlns:a16="http://schemas.microsoft.com/office/drawing/2014/main" id="{45CA2C64-D764-6251-4A5E-CA1F85452766}"/>
              </a:ext>
            </a:extLst>
          </p:cNvPr>
          <p:cNvSpPr>
            <a:spLocks noGrp="1"/>
          </p:cNvSpPr>
          <p:nvPr>
            <p:ph idx="1"/>
          </p:nvPr>
        </p:nvSpPr>
        <p:spPr>
          <a:xfrm>
            <a:off x="516835" y="1690688"/>
            <a:ext cx="6516757" cy="4351338"/>
          </a:xfrm>
        </p:spPr>
        <p:txBody>
          <a:bodyPr vert="horz" lIns="91440" tIns="45720" rIns="91440" bIns="45720" rtlCol="0" anchor="t">
            <a:normAutofit/>
          </a:bodyPr>
          <a:lstStyle/>
          <a:p>
            <a:r>
              <a:rPr lang="en-US" dirty="0"/>
              <a:t>Covariant derivative allows us to define instantaneous rate of change of a tensor field along manifold</a:t>
            </a:r>
          </a:p>
          <a:p>
            <a:pPr lvl="1"/>
            <a:r>
              <a:rPr lang="en-US" dirty="0"/>
              <a:t>Transforms like a tensor</a:t>
            </a:r>
            <a:endParaRPr lang="en-US" dirty="0">
              <a:cs typeface="Calibri"/>
            </a:endParaRPr>
          </a:p>
          <a:p>
            <a:pPr lvl="1"/>
            <a:r>
              <a:rPr lang="en-US" dirty="0"/>
              <a:t>Equal to coordinate derivative plus correction (Christoffel symbol), allowing it to transform like a tensor </a:t>
            </a:r>
            <a:endParaRPr lang="en-US" dirty="0">
              <a:cs typeface="Calibri"/>
            </a:endParaRPr>
          </a:p>
          <a:p>
            <a:r>
              <a:rPr lang="en-US" dirty="0"/>
              <a:t>For Levi-</a:t>
            </a:r>
            <a:r>
              <a:rPr lang="en-US" dirty="0" err="1"/>
              <a:t>Cevita</a:t>
            </a:r>
            <a:r>
              <a:rPr lang="en-US" dirty="0"/>
              <a:t> connection, Christoffel symbols are defined in terms of metric</a:t>
            </a:r>
            <a:endParaRPr lang="en-US" dirty="0">
              <a:cs typeface="Calibri"/>
            </a:endParaRPr>
          </a:p>
          <a:p>
            <a:pPr lvl="1"/>
            <a:r>
              <a:rPr lang="en-US" dirty="0"/>
              <a:t>Accounts for change in basis vectors along manifold</a:t>
            </a:r>
          </a:p>
          <a:p>
            <a:endParaRPr lang="en-US" dirty="0">
              <a:cs typeface="Calibri"/>
            </a:endParaRP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4836E9E-2CB3-0478-1F94-681A59087A44}"/>
              </a:ext>
            </a:extLst>
          </p:cNvPr>
          <p:cNvPicPr>
            <a:picLocks noChangeAspect="1"/>
          </p:cNvPicPr>
          <p:nvPr/>
        </p:nvPicPr>
        <p:blipFill rotWithShape="1">
          <a:blip r:embed="rId3"/>
          <a:srcRect l="53695" t="51980" r="19124" b="33141"/>
          <a:stretch/>
        </p:blipFill>
        <p:spPr>
          <a:xfrm>
            <a:off x="7156175" y="2708177"/>
            <a:ext cx="4394596" cy="1353175"/>
          </a:xfrm>
          <a:prstGeom prst="rect">
            <a:avLst/>
          </a:prstGeom>
        </p:spPr>
      </p:pic>
      <p:sp>
        <p:nvSpPr>
          <p:cNvPr id="6" name="TextBox 5">
            <a:extLst>
              <a:ext uri="{FF2B5EF4-FFF2-40B4-BE49-F238E27FC236}">
                <a16:creationId xmlns:a16="http://schemas.microsoft.com/office/drawing/2014/main" id="{7B163C50-AB4F-4AEB-F4B1-A1F201FE5206}"/>
              </a:ext>
            </a:extLst>
          </p:cNvPr>
          <p:cNvSpPr txBox="1"/>
          <p:nvPr/>
        </p:nvSpPr>
        <p:spPr>
          <a:xfrm>
            <a:off x="8375374" y="2073273"/>
            <a:ext cx="3299791" cy="461665"/>
          </a:xfrm>
          <a:prstGeom prst="rect">
            <a:avLst/>
          </a:prstGeom>
          <a:noFill/>
        </p:spPr>
        <p:txBody>
          <a:bodyPr wrap="square" rtlCol="0">
            <a:spAutoFit/>
          </a:bodyPr>
          <a:lstStyle/>
          <a:p>
            <a:r>
              <a:rPr lang="en-US" sz="2400" b="1"/>
              <a:t>Geodesic Equation</a:t>
            </a:r>
          </a:p>
        </p:txBody>
      </p:sp>
      <p:pic>
        <p:nvPicPr>
          <p:cNvPr id="4" name="Picture 2" descr="The Ricci Tensor: A Complete Guide With Examples – Profound Physics">
            <a:extLst>
              <a:ext uri="{FF2B5EF4-FFF2-40B4-BE49-F238E27FC236}">
                <a16:creationId xmlns:a16="http://schemas.microsoft.com/office/drawing/2014/main" id="{06BBDF23-0F2A-A2A9-3151-4B6144E4B6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03" t="64527" r="50072" b="24554"/>
          <a:stretch/>
        </p:blipFill>
        <p:spPr bwMode="auto">
          <a:xfrm>
            <a:off x="7247304" y="3895707"/>
            <a:ext cx="1409087" cy="351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Ricci Tensor: A Complete Guide With Examples – Profound Physics">
            <a:extLst>
              <a:ext uri="{FF2B5EF4-FFF2-40B4-BE49-F238E27FC236}">
                <a16:creationId xmlns:a16="http://schemas.microsoft.com/office/drawing/2014/main" id="{D1600517-8149-62EF-CE3F-F5FD53A44C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557" t="64213" r="33846" b="24555"/>
          <a:stretch/>
        </p:blipFill>
        <p:spPr bwMode="auto">
          <a:xfrm>
            <a:off x="8607405" y="3885594"/>
            <a:ext cx="961138" cy="3616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F3E1F7-B672-F606-CE0B-257A0AC35F88}"/>
              </a:ext>
            </a:extLst>
          </p:cNvPr>
          <p:cNvSpPr txBox="1"/>
          <p:nvPr/>
        </p:nvSpPr>
        <p:spPr>
          <a:xfrm>
            <a:off x="7306268" y="4277683"/>
            <a:ext cx="1518557" cy="646331"/>
          </a:xfrm>
          <a:prstGeom prst="rect">
            <a:avLst/>
          </a:prstGeom>
          <a:noFill/>
        </p:spPr>
        <p:txBody>
          <a:bodyPr wrap="square" rtlCol="0">
            <a:spAutoFit/>
          </a:bodyPr>
          <a:lstStyle/>
          <a:p>
            <a:r>
              <a:rPr lang="en-US" b="1">
                <a:solidFill>
                  <a:srgbClr val="2C5F96"/>
                </a:solidFill>
              </a:rPr>
              <a:t>Coordinate derivative</a:t>
            </a:r>
          </a:p>
        </p:txBody>
      </p:sp>
      <p:sp>
        <p:nvSpPr>
          <p:cNvPr id="9" name="TextBox 8">
            <a:extLst>
              <a:ext uri="{FF2B5EF4-FFF2-40B4-BE49-F238E27FC236}">
                <a16:creationId xmlns:a16="http://schemas.microsoft.com/office/drawing/2014/main" id="{9C9EA167-C933-F1DD-FB04-05F0C9E0A301}"/>
              </a:ext>
            </a:extLst>
          </p:cNvPr>
          <p:cNvSpPr txBox="1"/>
          <p:nvPr/>
        </p:nvSpPr>
        <p:spPr>
          <a:xfrm>
            <a:off x="8607405" y="4277682"/>
            <a:ext cx="1317172" cy="646331"/>
          </a:xfrm>
          <a:prstGeom prst="rect">
            <a:avLst/>
          </a:prstGeom>
          <a:noFill/>
        </p:spPr>
        <p:txBody>
          <a:bodyPr wrap="square" rtlCol="0">
            <a:spAutoFit/>
          </a:bodyPr>
          <a:lstStyle/>
          <a:p>
            <a:r>
              <a:rPr lang="en-US" b="1" dirty="0">
                <a:solidFill>
                  <a:srgbClr val="1A7E62"/>
                </a:solidFill>
              </a:rPr>
              <a:t>Christoffel symbol</a:t>
            </a:r>
          </a:p>
        </p:txBody>
      </p:sp>
    </p:spTree>
    <p:extLst>
      <p:ext uri="{BB962C8B-B14F-4D97-AF65-F5344CB8AC3E}">
        <p14:creationId xmlns:p14="http://schemas.microsoft.com/office/powerpoint/2010/main" val="109783103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0EC1-2D95-CA79-7C42-645C78451CF6}"/>
              </a:ext>
            </a:extLst>
          </p:cNvPr>
          <p:cNvSpPr>
            <a:spLocks noGrp="1"/>
          </p:cNvSpPr>
          <p:nvPr>
            <p:ph type="title"/>
          </p:nvPr>
        </p:nvSpPr>
        <p:spPr/>
        <p:txBody>
          <a:bodyPr/>
          <a:lstStyle/>
          <a:p>
            <a:r>
              <a:rPr lang="en-US"/>
              <a:t>Covariant Derivatives</a:t>
            </a:r>
          </a:p>
        </p:txBody>
      </p:sp>
      <p:sp>
        <p:nvSpPr>
          <p:cNvPr id="3" name="Content Placeholder 2">
            <a:extLst>
              <a:ext uri="{FF2B5EF4-FFF2-40B4-BE49-F238E27FC236}">
                <a16:creationId xmlns:a16="http://schemas.microsoft.com/office/drawing/2014/main" id="{45CA2C64-D764-6251-4A5E-CA1F85452766}"/>
              </a:ext>
            </a:extLst>
          </p:cNvPr>
          <p:cNvSpPr>
            <a:spLocks noGrp="1"/>
          </p:cNvSpPr>
          <p:nvPr>
            <p:ph idx="1"/>
          </p:nvPr>
        </p:nvSpPr>
        <p:spPr>
          <a:xfrm>
            <a:off x="6059207" y="1690687"/>
            <a:ext cx="5924550" cy="4334911"/>
          </a:xfrm>
        </p:spPr>
        <p:txBody>
          <a:bodyPr vert="horz" lIns="91440" tIns="45720" rIns="91440" bIns="45720" rtlCol="0" anchor="t">
            <a:normAutofit/>
          </a:bodyPr>
          <a:lstStyle/>
          <a:p>
            <a:r>
              <a:rPr lang="en-US" dirty="0"/>
              <a:t>Geodesic: curve whose tangent vector is parallel-transported along itself, creating least-distance path </a:t>
            </a:r>
          </a:p>
        </p:txBody>
      </p:sp>
      <p:sp>
        <p:nvSpPr>
          <p:cNvPr id="10" name="Content Placeholder 2">
            <a:extLst>
              <a:ext uri="{FF2B5EF4-FFF2-40B4-BE49-F238E27FC236}">
                <a16:creationId xmlns:a16="http://schemas.microsoft.com/office/drawing/2014/main" id="{06F09691-6B3A-B997-A01A-B464947ECB25}"/>
              </a:ext>
            </a:extLst>
          </p:cNvPr>
          <p:cNvSpPr txBox="1">
            <a:spLocks/>
          </p:cNvSpPr>
          <p:nvPr/>
        </p:nvSpPr>
        <p:spPr>
          <a:xfrm>
            <a:off x="942386" y="1690688"/>
            <a:ext cx="5012635" cy="43349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Parallel Transport: translating tangent vector across curved manifold</a:t>
            </a:r>
          </a:p>
        </p:txBody>
      </p:sp>
      <p:pic>
        <p:nvPicPr>
          <p:cNvPr id="3076" name="Picture 4" descr="Connections and Parallel Transport – Geometry Processing and Applications  WS19">
            <a:extLst>
              <a:ext uri="{FF2B5EF4-FFF2-40B4-BE49-F238E27FC236}">
                <a16:creationId xmlns:a16="http://schemas.microsoft.com/office/drawing/2014/main" id="{434BDF37-EE2D-7062-0492-8C3B6025F8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671"/>
          <a:stretch/>
        </p:blipFill>
        <p:spPr bwMode="auto">
          <a:xfrm>
            <a:off x="748412" y="3991729"/>
            <a:ext cx="4886325" cy="23511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eneral Relativity Loud and Clear - Nature loves math">
            <a:extLst>
              <a:ext uri="{FF2B5EF4-FFF2-40B4-BE49-F238E27FC236}">
                <a16:creationId xmlns:a16="http://schemas.microsoft.com/office/drawing/2014/main" id="{A63E1B27-D931-1FE3-823F-63D3D7F10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309" y="2912116"/>
            <a:ext cx="3940829" cy="33553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E5B27C-3742-3C56-6C94-45A4DFBF9932}"/>
              </a:ext>
            </a:extLst>
          </p:cNvPr>
          <p:cNvSpPr txBox="1"/>
          <p:nvPr/>
        </p:nvSpPr>
        <p:spPr>
          <a:xfrm>
            <a:off x="6969309" y="6342894"/>
            <a:ext cx="6096000" cy="246221"/>
          </a:xfrm>
          <a:prstGeom prst="rect">
            <a:avLst/>
          </a:prstGeom>
          <a:noFill/>
        </p:spPr>
        <p:txBody>
          <a:bodyPr wrap="square">
            <a:spAutoFit/>
          </a:bodyPr>
          <a:lstStyle/>
          <a:p>
            <a:r>
              <a:rPr lang="en-US" sz="500"/>
              <a:t>https://www.google.com/url?sa=i&amp;url=https%3A%2F%2Fwww.naturelovesmath.com%2Fen%2Fmathematical-physics%2Fgeneral-relativity-loud-and-clear%2F&amp;psig=AOvVaw1FshgRSGXJVM5LFNQD6HEL&amp;ust=1669846970408000&amp;source=images&amp;cd=vfe&amp;ved=0CBAQjhxqFwoTCKCspfG21PsCFQAAAAAdAAAAABAI</a:t>
            </a:r>
          </a:p>
        </p:txBody>
      </p:sp>
    </p:spTree>
    <p:extLst>
      <p:ext uri="{BB962C8B-B14F-4D97-AF65-F5344CB8AC3E}">
        <p14:creationId xmlns:p14="http://schemas.microsoft.com/office/powerpoint/2010/main" val="341395472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CCEC-C96F-DB32-80D0-AC04029E93C6}"/>
              </a:ext>
            </a:extLst>
          </p:cNvPr>
          <p:cNvSpPr>
            <a:spLocks noGrp="1"/>
          </p:cNvSpPr>
          <p:nvPr>
            <p:ph type="title"/>
          </p:nvPr>
        </p:nvSpPr>
        <p:spPr/>
        <p:txBody>
          <a:bodyPr/>
          <a:lstStyle/>
          <a:p>
            <a:r>
              <a:rPr lang="en-US"/>
              <a:t>Riemann Curvature Tensor</a:t>
            </a:r>
          </a:p>
        </p:txBody>
      </p:sp>
      <p:sp>
        <p:nvSpPr>
          <p:cNvPr id="3" name="Content Placeholder 2">
            <a:extLst>
              <a:ext uri="{FF2B5EF4-FFF2-40B4-BE49-F238E27FC236}">
                <a16:creationId xmlns:a16="http://schemas.microsoft.com/office/drawing/2014/main" id="{544B8F65-ECFA-9E42-FA96-EDC17CA0DD4A}"/>
              </a:ext>
            </a:extLst>
          </p:cNvPr>
          <p:cNvSpPr>
            <a:spLocks noGrp="1"/>
          </p:cNvSpPr>
          <p:nvPr>
            <p:ph idx="1"/>
          </p:nvPr>
        </p:nvSpPr>
        <p:spPr>
          <a:xfrm>
            <a:off x="838200" y="1805746"/>
            <a:ext cx="7794812" cy="4351338"/>
          </a:xfrm>
        </p:spPr>
        <p:txBody>
          <a:bodyPr vert="horz" lIns="91440" tIns="45720" rIns="91440" bIns="45720" rtlCol="0" anchor="t">
            <a:normAutofit/>
          </a:bodyPr>
          <a:lstStyle/>
          <a:p>
            <a:r>
              <a:rPr lang="en-US" dirty="0"/>
              <a:t>Riemann tensor quantifies the curvature of a manifold</a:t>
            </a:r>
          </a:p>
          <a:p>
            <a:r>
              <a:rPr lang="en-US" dirty="0"/>
              <a:t>Measures difference in vector when transported around a closed loop</a:t>
            </a:r>
            <a:endParaRPr lang="en-US" dirty="0">
              <a:cs typeface="Calibri"/>
            </a:endParaRPr>
          </a:p>
        </p:txBody>
      </p:sp>
      <p:pic>
        <p:nvPicPr>
          <p:cNvPr id="8194" name="Picture 2" descr="The Ricci Tensor: A Complete Guide With Examples – Profound Physics">
            <a:extLst>
              <a:ext uri="{FF2B5EF4-FFF2-40B4-BE49-F238E27FC236}">
                <a16:creationId xmlns:a16="http://schemas.microsoft.com/office/drawing/2014/main" id="{B0FA41B8-59AE-0B24-557A-99FE164E0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166"/>
          <a:stretch/>
        </p:blipFill>
        <p:spPr bwMode="auto">
          <a:xfrm>
            <a:off x="754011" y="4267416"/>
            <a:ext cx="8055909" cy="1750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FEF327-C359-01C7-00E7-CD37E3F868CA}"/>
              </a:ext>
            </a:extLst>
          </p:cNvPr>
          <p:cNvPicPr>
            <a:picLocks noChangeAspect="1"/>
          </p:cNvPicPr>
          <p:nvPr/>
        </p:nvPicPr>
        <p:blipFill rotWithShape="1">
          <a:blip r:embed="rId4"/>
          <a:srcRect l="39338" t="55948" r="13603" b="35777"/>
          <a:stretch/>
        </p:blipFill>
        <p:spPr>
          <a:xfrm>
            <a:off x="754011" y="4267416"/>
            <a:ext cx="6760961" cy="719111"/>
          </a:xfrm>
          <a:prstGeom prst="rect">
            <a:avLst/>
          </a:prstGeom>
        </p:spPr>
      </p:pic>
      <p:pic>
        <p:nvPicPr>
          <p:cNvPr id="1026" name="Picture 2" descr="How to derive the Riemann curvature tensor | Let's talk about science!">
            <a:extLst>
              <a:ext uri="{FF2B5EF4-FFF2-40B4-BE49-F238E27FC236}">
                <a16:creationId xmlns:a16="http://schemas.microsoft.com/office/drawing/2014/main" id="{758DC9BD-3CD1-1FD4-4ABE-513F55383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3012" y="2145238"/>
            <a:ext cx="2804977" cy="313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9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0795-803F-D379-E1C9-5CFA208B5763}"/>
              </a:ext>
            </a:extLst>
          </p:cNvPr>
          <p:cNvSpPr>
            <a:spLocks noGrp="1"/>
          </p:cNvSpPr>
          <p:nvPr>
            <p:ph type="title"/>
          </p:nvPr>
        </p:nvSpPr>
        <p:spPr/>
        <p:txBody>
          <a:bodyPr/>
          <a:lstStyle/>
          <a:p>
            <a:r>
              <a:rPr lang="en-US"/>
              <a:t>Important Tensors: Stress-Energy (Energy-Momentum) Tensor</a:t>
            </a:r>
          </a:p>
        </p:txBody>
      </p:sp>
      <p:sp>
        <p:nvSpPr>
          <p:cNvPr id="3" name="Content Placeholder 2">
            <a:extLst>
              <a:ext uri="{FF2B5EF4-FFF2-40B4-BE49-F238E27FC236}">
                <a16:creationId xmlns:a16="http://schemas.microsoft.com/office/drawing/2014/main" id="{3BEE3B49-13EE-89B8-9C3F-A0F8451084CE}"/>
              </a:ext>
            </a:extLst>
          </p:cNvPr>
          <p:cNvSpPr>
            <a:spLocks noGrp="1"/>
          </p:cNvSpPr>
          <p:nvPr>
            <p:ph idx="1"/>
          </p:nvPr>
        </p:nvSpPr>
        <p:spPr>
          <a:xfrm>
            <a:off x="838200" y="1825625"/>
            <a:ext cx="6723580" cy="4351338"/>
          </a:xfrm>
        </p:spPr>
        <p:txBody>
          <a:bodyPr/>
          <a:lstStyle/>
          <a:p>
            <a:r>
              <a:rPr lang="en-US"/>
              <a:t>Explains how energy and momentum distributed around spacetime and how they flow</a:t>
            </a:r>
          </a:p>
          <a:p>
            <a:r>
              <a:rPr lang="en-US"/>
              <a:t>Density and flux of energy and momentum are sources of gravitational field </a:t>
            </a:r>
          </a:p>
          <a:p>
            <a:pPr marL="0" indent="0">
              <a:buNone/>
            </a:pPr>
            <a:endParaRPr lang="en-US"/>
          </a:p>
        </p:txBody>
      </p:sp>
      <p:pic>
        <p:nvPicPr>
          <p:cNvPr id="7170" name="Picture 2" descr="Stress–energy tensor - Wikipedia">
            <a:extLst>
              <a:ext uri="{FF2B5EF4-FFF2-40B4-BE49-F238E27FC236}">
                <a16:creationId xmlns:a16="http://schemas.microsoft.com/office/drawing/2014/main" id="{CBA8BA74-E622-520A-BCAF-9751B6630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534" y="4270048"/>
            <a:ext cx="3936044" cy="22228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ensor - Wikipedia">
            <a:extLst>
              <a:ext uri="{FF2B5EF4-FFF2-40B4-BE49-F238E27FC236}">
                <a16:creationId xmlns:a16="http://schemas.microsoft.com/office/drawing/2014/main" id="{0FBA8F89-77C9-D83A-CA0C-CF254838A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444" y="1291358"/>
            <a:ext cx="3146581" cy="2868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6985BD-D9CF-D2C6-D2DA-7F1C7F5E527F}"/>
              </a:ext>
            </a:extLst>
          </p:cNvPr>
          <p:cNvPicPr>
            <a:picLocks noChangeAspect="1"/>
          </p:cNvPicPr>
          <p:nvPr/>
        </p:nvPicPr>
        <p:blipFill rotWithShape="1">
          <a:blip r:embed="rId4"/>
          <a:srcRect l="57756" t="30972" r="33716" b="51039"/>
          <a:stretch/>
        </p:blipFill>
        <p:spPr>
          <a:xfrm>
            <a:off x="1712556" y="5004080"/>
            <a:ext cx="680592" cy="807490"/>
          </a:xfrm>
          <a:prstGeom prst="rect">
            <a:avLst/>
          </a:prstGeom>
        </p:spPr>
      </p:pic>
      <p:sp>
        <p:nvSpPr>
          <p:cNvPr id="5" name="TextBox 4">
            <a:extLst>
              <a:ext uri="{FF2B5EF4-FFF2-40B4-BE49-F238E27FC236}">
                <a16:creationId xmlns:a16="http://schemas.microsoft.com/office/drawing/2014/main" id="{4F35C157-7B95-73DD-127B-E2FBF976D040}"/>
              </a:ext>
            </a:extLst>
          </p:cNvPr>
          <p:cNvSpPr txBox="1"/>
          <p:nvPr/>
        </p:nvSpPr>
        <p:spPr>
          <a:xfrm>
            <a:off x="2384612" y="5084659"/>
            <a:ext cx="569844" cy="646331"/>
          </a:xfrm>
          <a:prstGeom prst="rect">
            <a:avLst/>
          </a:prstGeom>
          <a:noFill/>
        </p:spPr>
        <p:txBody>
          <a:bodyPr wrap="square" rtlCol="0">
            <a:spAutoFit/>
          </a:bodyPr>
          <a:lstStyle/>
          <a:p>
            <a:r>
              <a:rPr lang="en-US" sz="3600"/>
              <a:t>=</a:t>
            </a:r>
          </a:p>
        </p:txBody>
      </p:sp>
    </p:spTree>
    <p:extLst>
      <p:ext uri="{BB962C8B-B14F-4D97-AF65-F5344CB8AC3E}">
        <p14:creationId xmlns:p14="http://schemas.microsoft.com/office/powerpoint/2010/main" val="1427469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682</Words>
  <Application>Microsoft Office PowerPoint</Application>
  <PresentationFormat>Widescreen</PresentationFormat>
  <Paragraphs>98</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Gravitational Waves using Einstein’s equation</vt:lpstr>
      <vt:lpstr>Flat and Curved Spacetime</vt:lpstr>
      <vt:lpstr>Smooth Manifolds</vt:lpstr>
      <vt:lpstr>Tensors</vt:lpstr>
      <vt:lpstr>Metric Tensor</vt:lpstr>
      <vt:lpstr>Covariant Derivatives</vt:lpstr>
      <vt:lpstr>Covariant Derivatives</vt:lpstr>
      <vt:lpstr>Riemann Curvature Tensor</vt:lpstr>
      <vt:lpstr>Important Tensors: Stress-Energy (Energy-Momentum) Tensor</vt:lpstr>
      <vt:lpstr>Generalizing Newtonian Gravity with Einstein’s Equation</vt:lpstr>
      <vt:lpstr>Applications: Linearized Gravity</vt:lpstr>
      <vt:lpstr>Applications: Linearized Gravity (cont.)</vt:lpstr>
      <vt:lpstr>Deriving Gravitational Waves</vt:lpstr>
      <vt:lpstr>Production of Gravitational Waves</vt:lpstr>
      <vt:lpstr>Effect of Gravitational Waves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Kadan, Sophie A</dc:creator>
  <cp:lastModifiedBy>Kadan, Sophie A</cp:lastModifiedBy>
  <cp:revision>2</cp:revision>
  <dcterms:created xsi:type="dcterms:W3CDTF">2022-11-11T21:32:05Z</dcterms:created>
  <dcterms:modified xsi:type="dcterms:W3CDTF">2022-12-14T19:19:31Z</dcterms:modified>
</cp:coreProperties>
</file>