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9" r:id="rId11"/>
    <p:sldId id="265" r:id="rId12"/>
    <p:sldId id="266" r:id="rId13"/>
    <p:sldId id="267" r:id="rId14"/>
    <p:sldId id="270" r:id="rId15"/>
    <p:sldId id="268" r:id="rId16"/>
    <p:sldId id="271" r:id="rId17"/>
  </p:sldIdLst>
  <p:sldSz cx="9144000" cy="6858000" type="screen4x3"/>
  <p:notesSz cx="7010400" cy="9296400"/>
  <p:embeddedFontLst>
    <p:embeddedFont>
      <p:font typeface="Cambria Math" panose="02040503050406030204" pitchFamily="18" charset="0"/>
      <p:regular r:id="rId19"/>
    </p:embeddedFont>
    <p:embeddedFont>
      <p:font typeface="Garamond" panose="02020404030301010803" pitchFamily="18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0VeEoSb36K5XCUU1fepk/MjN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/>
    <p:restoredTop sz="94650"/>
  </p:normalViewPr>
  <p:slideViewPr>
    <p:cSldViewPr snapToGrid="0">
      <p:cViewPr varScale="1">
        <p:scale>
          <a:sx n="120" d="100"/>
          <a:sy n="120" d="100"/>
        </p:scale>
        <p:origin x="13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2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b42ba808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b42ba808f6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2275" tIns="46125" rIns="92275" bIns="46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1b42ba808f6_0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4700"/>
          </a:xfrm>
          <a:prstGeom prst="rect">
            <a:avLst/>
          </a:prstGeom>
        </p:spPr>
        <p:txBody>
          <a:bodyPr spcFirstLastPara="1" wrap="square" lIns="92275" tIns="46125" rIns="92275" bIns="46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b42ba808f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b42ba808f6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2275" tIns="46125" rIns="92275" bIns="46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Lots of cool proofs that we went through; but they are complicated and would take nearly the whole talk so going to avoid them for now, but will link to some of my favorite at the end </a:t>
            </a:r>
            <a:endParaRPr dirty="0"/>
          </a:p>
        </p:txBody>
      </p:sp>
      <p:sp>
        <p:nvSpPr>
          <p:cNvPr id="111" name="Google Shape;111;g1b42ba808f6_0_7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4700"/>
          </a:xfrm>
          <a:prstGeom prst="rect">
            <a:avLst/>
          </a:prstGeom>
        </p:spPr>
        <p:txBody>
          <a:bodyPr spcFirstLastPara="1" wrap="square" lIns="92275" tIns="46125" rIns="92275" bIns="46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Stated in words: if p or q are of the form 4k+1, then both congruences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are</a:t>
                </a:r>
                <a:r>
                  <a:rPr lang="en-US" baseline="0" dirty="0"/>
                  <a:t> solvable or both are not. If p and q are of the form 4k+3, then one is solvable and the other is not.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Stated in words: if p or q are of the form 4k+1, then both congruences </a:t>
                </a:r>
                <a:r>
                  <a:rPr lang="ar-AE" i="0" dirty="0">
                    <a:latin typeface="Cambria Math" panose="02040503050406030204" pitchFamily="18" charset="0"/>
                  </a:rPr>
                  <a:t>𝑥^</a:t>
                </a:r>
                <a:r>
                  <a:rPr lang="en-US" i="0" dirty="0">
                    <a:latin typeface="Cambria Math" panose="02040503050406030204" pitchFamily="18" charset="0"/>
                  </a:rPr>
                  <a:t>2</a:t>
                </a:r>
                <a:r>
                  <a:rPr lang="ar-A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𝑞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(𝑚𝑜𝑑 𝑝)</a:t>
                </a:r>
                <a:r>
                  <a:rPr lang="en-US" dirty="0"/>
                  <a:t> &amp; </a:t>
                </a:r>
                <a:r>
                  <a:rPr lang="ar-AE" i="0" dirty="0">
                    <a:latin typeface="Cambria Math" panose="02040503050406030204" pitchFamily="18" charset="0"/>
                  </a:rPr>
                  <a:t>𝑥^</a:t>
                </a:r>
                <a:r>
                  <a:rPr lang="en-US" i="0" dirty="0">
                    <a:latin typeface="Cambria Math" panose="02040503050406030204" pitchFamily="18" charset="0"/>
                  </a:rPr>
                  <a:t>2</a:t>
                </a:r>
                <a:r>
                  <a:rPr lang="ar-A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𝑝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(𝑚𝑜𝑑 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𝑞)</a:t>
                </a:r>
                <a:r>
                  <a:rPr lang="en-US" dirty="0"/>
                  <a:t> are</a:t>
                </a:r>
                <a:r>
                  <a:rPr lang="en-US" baseline="0" dirty="0"/>
                  <a:t> solvable or both are not. If p and q are of the form 4k+3, then one is solvable and the other is not.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36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blue and green entries are symmetric around the diagonal: The entry for row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column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(resp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if and only if the entry at row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column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is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(resp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yellow and orange ones, on the other hand, are antisymmetric: The entry for row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column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(resp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if and only if the entry at row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column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is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(resp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reciprocity law states that these patterns hold for all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54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 easier to test big things modulo small things than testing small things with higher modulo – showing the benefits of quadratic reciprocity to </a:t>
            </a:r>
            <a:r>
              <a:rPr lang="en-US" dirty="0" err="1"/>
              <a:t>simplyifing</a:t>
            </a:r>
            <a:r>
              <a:rPr lang="en-US" dirty="0"/>
              <a:t> equations; QR lets us break down the 150 and then use it with the local primes/pieces of 150; highlight the second line with 3 on 1009, using it on the smaller primes to answer the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50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how to finish the proof: use this result by assuming finite number of primes, use them to construct new number by taking 2 x the product of the squares and examine that mod 5 (and will again use the fact that there are quadratic residues)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41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exactly is reciprocity is a deep questions that is at the forefront of mathematics and still being uncovered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53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3563"/>
              </a:buClr>
              <a:buSzPts val="1800"/>
              <a:buNone/>
              <a:defRPr/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Title">
  <p:cSld name="No 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422586" y="304800"/>
            <a:ext cx="78867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3563"/>
              </a:buClr>
              <a:buSzPts val="1800"/>
              <a:buNone/>
              <a:defRPr/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with Text">
  <p:cSld name="Full Image with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>
            <a:spLocks noGrp="1"/>
          </p:cNvSpPr>
          <p:nvPr>
            <p:ph type="pic" idx="2"/>
          </p:nvPr>
        </p:nvSpPr>
        <p:spPr>
          <a:xfrm>
            <a:off x="1" y="0"/>
            <a:ext cx="9143999" cy="6503504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solidFill>
            <a:schemeClr val="accent1">
              <a:alpha val="83137"/>
            </a:schemeClr>
          </a:solidFill>
          <a:ln>
            <a:noFill/>
          </a:ln>
        </p:spPr>
        <p:txBody>
          <a:bodyPr spcFirstLastPara="1" wrap="square" lIns="274300" tIns="274300" rIns="274300" bIns="2743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k Cover">
  <p:cSld name="Deck Cov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685800" y="2033900"/>
            <a:ext cx="7772400" cy="153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685800" y="4114800"/>
            <a:ext cx="7772400" cy="108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B7FE"/>
              </a:buClr>
              <a:buSzPts val="2400"/>
              <a:buNone/>
              <a:defRPr sz="2400" b="1" i="1">
                <a:solidFill>
                  <a:srgbClr val="68B7FE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1800"/>
              <a:buNone/>
              <a:defRPr sz="1800">
                <a:solidFill>
                  <a:srgbClr val="8C8C91"/>
                </a:solidFill>
              </a:defRPr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1400"/>
              <a:buNone/>
              <a:defRPr sz="1400">
                <a:solidFill>
                  <a:srgbClr val="8C8C91"/>
                </a:solidFill>
              </a:defRPr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1400"/>
              <a:buNone/>
              <a:defRPr sz="1400">
                <a:solidFill>
                  <a:srgbClr val="8C8C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400"/>
              <a:buNone/>
              <a:defRPr sz="1400">
                <a:solidFill>
                  <a:srgbClr val="8C8C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400"/>
              <a:buNone/>
              <a:defRPr sz="1400">
                <a:solidFill>
                  <a:srgbClr val="8C8C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400"/>
              <a:buNone/>
              <a:defRPr sz="1400">
                <a:solidFill>
                  <a:srgbClr val="8C8C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400"/>
              <a:buNone/>
              <a:defRPr sz="1400">
                <a:solidFill>
                  <a:srgbClr val="8C8C9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22860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3563"/>
              </a:buClr>
              <a:buSzPts val="1600"/>
              <a:buNone/>
              <a:defRPr sz="1600" b="1">
                <a:solidFill>
                  <a:srgbClr val="003563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3563"/>
              </a:buClr>
              <a:buSzPts val="1600"/>
              <a:buNone/>
              <a:defRPr sz="1600" b="1">
                <a:solidFill>
                  <a:srgbClr val="003563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3563"/>
              </a:buClr>
              <a:buSzPts val="1600"/>
              <a:buNone/>
              <a:defRPr sz="1600" b="1">
                <a:solidFill>
                  <a:srgbClr val="003563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3563"/>
              </a:buClr>
              <a:buSzPts val="1600"/>
              <a:buNone/>
              <a:defRPr sz="1600" b="1">
                <a:solidFill>
                  <a:srgbClr val="003563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3563"/>
              </a:buClr>
              <a:buSzPts val="1600"/>
              <a:buNone/>
              <a:defRPr sz="1600" b="1">
                <a:solidFill>
                  <a:srgbClr val="00356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and Background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/>
        </p:nvSpPr>
        <p:spPr>
          <a:xfrm flipH="1">
            <a:off x="0" y="2122400"/>
            <a:ext cx="1463201" cy="4381103"/>
          </a:xfrm>
          <a:custGeom>
            <a:avLst/>
            <a:gdLst/>
            <a:ahLst/>
            <a:cxnLst/>
            <a:rect l="l" t="t" r="r" b="b"/>
            <a:pathLst>
              <a:path w="1463201" h="4381103" extrusionOk="0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3"/>
          <p:cNvSpPr/>
          <p:nvPr/>
        </p:nvSpPr>
        <p:spPr>
          <a:xfrm rot="-5400000" flipH="1">
            <a:off x="2933151" y="292651"/>
            <a:ext cx="3277705" cy="9144003"/>
          </a:xfrm>
          <a:custGeom>
            <a:avLst/>
            <a:gdLst/>
            <a:ahLst/>
            <a:cxnLst/>
            <a:rect l="l" t="t" r="r" b="b"/>
            <a:pathLst>
              <a:path w="3277705" h="9144003" extrusionOk="0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986245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986245" y="472440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2000"/>
              <a:buNone/>
              <a:defRPr sz="2000">
                <a:solidFill>
                  <a:srgbClr val="8C8C91"/>
                </a:solidFill>
              </a:defRPr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1800"/>
              <a:buNone/>
              <a:defRPr sz="1800">
                <a:solidFill>
                  <a:srgbClr val="8C8C91"/>
                </a:solidFill>
              </a:defRPr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1"/>
              </a:buClr>
              <a:buSzPts val="1600"/>
              <a:buNone/>
              <a:defRPr sz="1600">
                <a:solidFill>
                  <a:srgbClr val="8C8C9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/>
          <p:nvPr/>
        </p:nvSpPr>
        <p:spPr>
          <a:xfrm rot="10800000" flipH="1">
            <a:off x="7570986" y="0"/>
            <a:ext cx="1573014" cy="4709905"/>
          </a:xfrm>
          <a:custGeom>
            <a:avLst/>
            <a:gdLst/>
            <a:ahLst/>
            <a:cxnLst/>
            <a:rect l="l" t="t" r="r" b="b"/>
            <a:pathLst>
              <a:path w="1573014" h="4709905" extrusionOk="0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/>
          <p:nvPr/>
        </p:nvSpPr>
        <p:spPr>
          <a:xfrm rot="5400000" flipH="1">
            <a:off x="2646492" y="-2665075"/>
            <a:ext cx="3813850" cy="9144001"/>
          </a:xfrm>
          <a:custGeom>
            <a:avLst/>
            <a:gdLst/>
            <a:ahLst/>
            <a:cxnLst/>
            <a:rect l="l" t="t" r="r" b="b"/>
            <a:pathLst>
              <a:path w="3813850" h="9144001" extrusionOk="0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 rot="10800000" flipH="1">
            <a:off x="7570986" y="0"/>
            <a:ext cx="1573014" cy="4709905"/>
          </a:xfrm>
          <a:custGeom>
            <a:avLst/>
            <a:gdLst/>
            <a:ahLst/>
            <a:cxnLst/>
            <a:rect l="l" t="t" r="r" b="b"/>
            <a:pathLst>
              <a:path w="1573014" h="4709905" extrusionOk="0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5"/>
          <p:cNvSpPr/>
          <p:nvPr/>
        </p:nvSpPr>
        <p:spPr>
          <a:xfrm rot="5400000" flipH="1">
            <a:off x="2646492" y="-2665075"/>
            <a:ext cx="3813850" cy="9144001"/>
          </a:xfrm>
          <a:custGeom>
            <a:avLst/>
            <a:gdLst/>
            <a:ahLst/>
            <a:cxnLst/>
            <a:rect l="l" t="t" r="r" b="b"/>
            <a:pathLst>
              <a:path w="3813850" h="9144001" extrusionOk="0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685800" y="3815774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685800" y="4464028"/>
            <a:ext cx="7772400" cy="54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685800" y="5125454"/>
            <a:ext cx="7772400" cy="5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369" y="457200"/>
            <a:ext cx="2908431" cy="816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/>
          <p:nvPr/>
        </p:nvSpPr>
        <p:spPr>
          <a:xfrm rot="10800000" flipH="1">
            <a:off x="7570986" y="0"/>
            <a:ext cx="1573014" cy="4709905"/>
          </a:xfrm>
          <a:custGeom>
            <a:avLst/>
            <a:gdLst/>
            <a:ahLst/>
            <a:cxnLst/>
            <a:rect l="l" t="t" r="r" b="b"/>
            <a:pathLst>
              <a:path w="1573014" h="4709905" extrusionOk="0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8823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6"/>
          <p:cNvSpPr/>
          <p:nvPr/>
        </p:nvSpPr>
        <p:spPr>
          <a:xfrm rot="5400000" flipH="1">
            <a:off x="2646492" y="-2665075"/>
            <a:ext cx="3813850" cy="9144001"/>
          </a:xfrm>
          <a:custGeom>
            <a:avLst/>
            <a:gdLst/>
            <a:ahLst/>
            <a:cxnLst/>
            <a:rect l="l" t="t" r="r" b="b"/>
            <a:pathLst>
              <a:path w="3813850" h="9144001" extrusionOk="0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6"/>
          <p:cNvSpPr txBox="1">
            <a:spLocks noGrp="1"/>
          </p:cNvSpPr>
          <p:nvPr>
            <p:ph type="ctrTitle"/>
          </p:nvPr>
        </p:nvSpPr>
        <p:spPr>
          <a:xfrm>
            <a:off x="685800" y="3815774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ubTitle" idx="1"/>
          </p:nvPr>
        </p:nvSpPr>
        <p:spPr>
          <a:xfrm>
            <a:off x="685800" y="4464028"/>
            <a:ext cx="7772400" cy="54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2"/>
          </p:nvPr>
        </p:nvSpPr>
        <p:spPr>
          <a:xfrm>
            <a:off x="685800" y="5125454"/>
            <a:ext cx="7772400" cy="5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369" y="457200"/>
            <a:ext cx="2908431" cy="816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Emphasis">
  <p:cSld name="Content: Emphasis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b="0"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3563"/>
              </a:buClr>
              <a:buSzPts val="1800"/>
              <a:buNone/>
              <a:defRPr/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b="0"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3563"/>
              </a:buClr>
              <a:buSzPts val="1800"/>
              <a:buNone/>
              <a:defRPr/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3000"/>
              <a:buFont typeface="Arial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3563"/>
              </a:buClr>
              <a:buSzPts val="2400"/>
              <a:buNone/>
              <a:defRPr sz="2400">
                <a:solidFill>
                  <a:srgbClr val="003563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356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9445DA8-8CBF-46AC-B708-8ADAE0E4D0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56063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7" imgH="348" progId="TCLayout.ActiveDocument.1">
                  <p:embed/>
                </p:oleObj>
              </mc:Choice>
              <mc:Fallback>
                <p:oleObj name="think-cell Slide" r:id="rId17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9"/>
          <p:cNvSpPr/>
          <p:nvPr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rgbClr val="0041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2C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0" y="6503504"/>
            <a:ext cx="1600200" cy="384735"/>
          </a:xfrm>
          <a:custGeom>
            <a:avLst/>
            <a:gdLst/>
            <a:ahLst/>
            <a:cxnLst/>
            <a:rect l="l" t="t" r="r" b="b"/>
            <a:pathLst>
              <a:path w="1600200" h="384735" extrusionOk="0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93B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C509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356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5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AFAF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8C8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52400" y="6591695"/>
            <a:ext cx="914400" cy="1744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Quadratic_reciprocity" TargetMode="External"/><Relationship Id="rId3" Type="http://schemas.openxmlformats.org/officeDocument/2006/relationships/oleObject" Target="../embeddings/oleObject11.bin"/><Relationship Id="rId7" Type="http://schemas.openxmlformats.org/officeDocument/2006/relationships/hyperlink" Target="https://stacky.net/files/115/RousseauQR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hyperlink" Target="https://crypto.stanford.edu/pbc/notes/numbertheory/quadrecip.html" TargetMode="External"/><Relationship Id="rId5" Type="http://schemas.openxmlformats.org/officeDocument/2006/relationships/hyperlink" Target="http://ramanujan.math.trinity.edu/rdaileda/teach/f20/m3341/lectures/lecture19_slides.pdf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en.wikipedia.org/wiki/Gaussian_integ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b42ba808f6_0_0"/>
          <p:cNvSpPr txBox="1">
            <a:spLocks noGrp="1"/>
          </p:cNvSpPr>
          <p:nvPr>
            <p:ph type="ctrTitle"/>
          </p:nvPr>
        </p:nvSpPr>
        <p:spPr>
          <a:xfrm>
            <a:off x="685800" y="3815774"/>
            <a:ext cx="7772400" cy="646500"/>
          </a:xfrm>
          <a:prstGeom prst="rect">
            <a:avLst/>
          </a:prstGeom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Quadratic Reciprocity</a:t>
            </a:r>
            <a:endParaRPr/>
          </a:p>
        </p:txBody>
      </p:sp>
      <p:sp>
        <p:nvSpPr>
          <p:cNvPr id="106" name="Google Shape;106;g1b42ba808f6_0_0"/>
          <p:cNvSpPr txBox="1">
            <a:spLocks noGrp="1"/>
          </p:cNvSpPr>
          <p:nvPr>
            <p:ph type="subTitle" idx="1"/>
          </p:nvPr>
        </p:nvSpPr>
        <p:spPr>
          <a:xfrm>
            <a:off x="685800" y="4464028"/>
            <a:ext cx="7772400" cy="4926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Jack Blackman, Class of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62F7BF6-3FDB-4757-B91C-1566B3FA65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62F7BF6-3FDB-4757-B91C-1566B3FA6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1338788"/>
          </a:xfrm>
        </p:spPr>
        <p:txBody>
          <a:bodyPr vert="horz"/>
          <a:lstStyle/>
          <a:p>
            <a:r>
              <a:rPr lang="en-US" dirty="0"/>
              <a:t>Example 2 –  Is 150 a quadratic residue mod 1009?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A45A7-A72C-8230-3349-76F7BC1A2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329999"/>
                <a:ext cx="7886700" cy="45243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r-AE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ar-AE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1009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1009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???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endParaRPr lang="en-US" dirty="0"/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1009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1009</m:t>
                        </m:r>
                      </m:den>
                    </m:f>
                  </m:oMath>
                </a14:m>
                <a:r>
                  <a:rPr lang="en-US" dirty="0"/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1009</m:t>
                        </m:r>
                      </m:den>
                    </m:f>
                  </m:oMath>
                </a14:m>
                <a:r>
                  <a:rPr lang="en-US" dirty="0"/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1009</m:t>
                        </m:r>
                      </m:den>
                    </m:f>
                  </m:oMath>
                </a14:m>
                <a:r>
                  <a:rPr lang="en-US" dirty="0"/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1009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1009</m:t>
                        </m:r>
                      </m:den>
                    </m:f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f>
                          <m:fPr>
                            <m:ctrl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1009</m:t>
                                </m:r>
                              </m:e>
                              <m:sup>
                                <m:r>
                                  <a:rPr lang="en-US" i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𝟏𝟎𝟎𝟗</m:t>
                        </m:r>
                      </m:den>
                    </m:f>
                  </m:oMath>
                </a14:m>
                <a:r>
                  <a:rPr lang="en-US" b="1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(</m:t>
                        </m:r>
                        <m:f>
                          <m:fPr>
                            <m:ctrlPr>
                              <a:rPr lang="en-US" b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𝟏𝟎𝟎𝟗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b="1" dirty="0"/>
                          <m:t>)</m:t>
                        </m:r>
                        <m:r>
                          <a:rPr lang="en-US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𝟏𝟎𝟎𝟗</m:t>
                            </m:r>
                            <m:r>
                              <a:rPr lang="en-US" b="1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(</m:t>
                        </m:r>
                        <m:f>
                          <m:fPr>
                            <m:ctrlPr>
                              <a:rPr lang="en-US" b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b="1" dirty="0"/>
                          <m:t>)</m:t>
                        </m:r>
                        <m:r>
                          <a:rPr lang="en-US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𝟓𝟎𝟒</m:t>
                        </m:r>
                      </m:sup>
                    </m:sSup>
                  </m:oMath>
                </a14:m>
                <a:r>
                  <a:rPr lang="en-US" b="1" dirty="0"/>
                  <a:t> = 1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1009</m:t>
                        </m:r>
                      </m:den>
                    </m:f>
                  </m:oMath>
                </a14:m>
                <a:r>
                  <a:rPr lang="en-US" dirty="0"/>
                  <a:t>) = 1</a:t>
                </a:r>
              </a:p>
              <a:p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1009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1, </a:t>
                </a:r>
                <a:r>
                  <a:rPr lang="en-US" sz="2000" dirty="0"/>
                  <a:t>so 150 is a quadratic residue mod 1009</a:t>
                </a:r>
                <a:endParaRPr lang="en-US" u="sng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29999"/>
                <a:ext cx="7886700" cy="4524340"/>
              </a:xfrm>
              <a:blipFill>
                <a:blip r:embed="rId6"/>
                <a:stretch>
                  <a:fillRect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93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7612EDD-4EA4-4D50-8BB9-924200CFE4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836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7612EDD-4EA4-4D50-8BB9-924200CFE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28249A-AB6B-4D97-A9DD-21DD7FC3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Applications </a:t>
            </a:r>
          </a:p>
        </p:txBody>
      </p:sp>
    </p:spTree>
    <p:extLst>
      <p:ext uri="{BB962C8B-B14F-4D97-AF65-F5344CB8AC3E}">
        <p14:creationId xmlns:p14="http://schemas.microsoft.com/office/powerpoint/2010/main" val="35359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62F7BF6-3FDB-4757-B91C-1566B3FA65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040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62F7BF6-3FDB-4757-B91C-1566B3FA6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289"/>
          </a:xfrm>
        </p:spPr>
        <p:txBody>
          <a:bodyPr vert="horz"/>
          <a:lstStyle/>
          <a:p>
            <a:r>
              <a:rPr lang="en-US" dirty="0"/>
              <a:t>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A45A7-A72C-8230-3349-76F7BC1A2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329999"/>
                <a:ext cx="7982690" cy="4704902"/>
              </a:xfrm>
            </p:spPr>
            <p:txBody>
              <a:bodyPr/>
              <a:lstStyle/>
              <a:p>
                <a:r>
                  <a:rPr lang="en-US" dirty="0"/>
                  <a:t>Quadratic Reciprocity is a necessary building block within number theory and furthering our understanding of greater mathematics. </a:t>
                </a:r>
              </a:p>
              <a:p>
                <a:endParaRPr lang="en-US" dirty="0"/>
              </a:p>
              <a:p>
                <a:r>
                  <a:rPr lang="en-US" dirty="0"/>
                  <a:t>Ex: Use the results of quadratic reciprocity in the proof of:</a:t>
                </a:r>
              </a:p>
              <a:p>
                <a:pPr marL="685800" indent="-457200">
                  <a:buAutoNum type="arabicParenR"/>
                </a:pPr>
                <a:r>
                  <a:rPr lang="en-US" dirty="0"/>
                  <a:t>Special Cases of Dirichlet’s theorem</a:t>
                </a:r>
              </a:p>
              <a:p>
                <a:pPr marL="1143000" lvl="1" indent="-457200">
                  <a:buFont typeface="Arial"/>
                  <a:buAutoNum type="arabicParenR"/>
                </a:pPr>
                <a:r>
                  <a:rPr lang="en-US" dirty="0"/>
                  <a:t> if (</a:t>
                </a:r>
                <a:r>
                  <a:rPr lang="en-US" dirty="0" err="1"/>
                  <a:t>a,q</a:t>
                </a:r>
                <a:r>
                  <a:rPr lang="en-US" dirty="0"/>
                  <a:t>) = 1 then there are infinitely many primes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a (mod q) </a:t>
                </a:r>
              </a:p>
              <a:p>
                <a:pPr marL="685800" indent="-457200">
                  <a:buAutoNum type="arabicParenR"/>
                </a:pPr>
                <a:r>
                  <a:rPr lang="en-US" dirty="0"/>
                  <a:t>Fermat’s theorem on sum of two squares</a:t>
                </a:r>
              </a:p>
              <a:p>
                <a:pPr marL="1143000" lvl="1" indent="-457200">
                  <a:buAutoNum type="arabicParenR"/>
                </a:pPr>
                <a:r>
                  <a:rPr lang="en-US" dirty="0"/>
                  <a:t>Any prime number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1 (mod 4) can be expressed as the sum of two squares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29999"/>
                <a:ext cx="7982690" cy="4704902"/>
              </a:xfrm>
              <a:blipFill>
                <a:blip r:embed="rId5"/>
                <a:stretch>
                  <a:fillRect r="-3175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20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62F7BF6-3FDB-4757-B91C-1566B3FA65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2970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62F7BF6-3FDB-4757-B91C-1566B3FA6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289"/>
          </a:xfrm>
        </p:spPr>
        <p:txBody>
          <a:bodyPr vert="horz"/>
          <a:lstStyle/>
          <a:p>
            <a:r>
              <a:rPr lang="en-US" dirty="0"/>
              <a:t>Special Cases of Dirichlet’s Theorem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A45A7-A72C-8230-3349-76F7BC1A2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329999"/>
                <a:ext cx="7886700" cy="4823075"/>
              </a:xfrm>
            </p:spPr>
            <p:txBody>
              <a:bodyPr/>
              <a:lstStyle/>
              <a:p>
                <a:r>
                  <a:rPr lang="en-US" dirty="0"/>
                  <a:t>Quadratic Reciprocity can be used to prove a lemma needed for the following cases:</a:t>
                </a:r>
              </a:p>
              <a:p>
                <a:r>
                  <a:rPr lang="en-US" dirty="0"/>
                  <a:t>5k+4, 8k+3, &amp; 12k+11</a:t>
                </a:r>
              </a:p>
              <a:p>
                <a:r>
                  <a:rPr lang="en-US" dirty="0"/>
                  <a:t>Example Lemma (Can be generalized):</a:t>
                </a:r>
              </a:p>
              <a:p>
                <a:r>
                  <a:rPr lang="en-US" dirty="0"/>
                  <a:t>If p is prime </a:t>
                </a:r>
                <a:r>
                  <a:rPr lang="en-US" dirty="0" err="1"/>
                  <a:t>s.t.</a:t>
                </a:r>
                <a:r>
                  <a:rPr lang="en-US" dirty="0"/>
                  <a:t> (p,5) = 1, then </a:t>
                </a: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en-US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ar-AE" i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 </m:t>
                    </m:r>
                    <m:d>
                      <m:dPr>
                        <m:ctrlPr>
                          <a:rPr lang="en-US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5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By Quadratic Reciprocity,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en-US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a:rPr lang="en-US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ar-AE" i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i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4</m:t>
                            </m:r>
                            <m:d>
                              <m:dPr>
                                <m:ctrlPr>
                                  <a:rPr lang="en-US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i="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4</m:t>
                                </m:r>
                              </m:e>
                            </m:d>
                          </m:e>
                          <m:e>
                            <m:r>
                              <a:rPr lang="en-US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ar-AE" i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3 </m:t>
                            </m:r>
                            <m:d>
                              <m:dPr>
                                <m:ctrlPr>
                                  <a:rPr lang="en-US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i="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4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29999"/>
                <a:ext cx="7886700" cy="4823075"/>
              </a:xfrm>
              <a:blipFill>
                <a:blip r:embed="rId6"/>
                <a:stretch>
                  <a:fillRect b="-5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0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62F7BF6-3FDB-4757-B91C-1566B3FA65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62F7BF6-3FDB-4757-B91C-1566B3FA6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289"/>
          </a:xfrm>
        </p:spPr>
        <p:txBody>
          <a:bodyPr vert="horz"/>
          <a:lstStyle/>
          <a:p>
            <a:r>
              <a:rPr lang="en-US" dirty="0"/>
              <a:t>Generalizing Quadratic Reciprocity -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A45A7-A72C-8230-3349-76F7BC1A2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1707-4C42-A762-A014-DF36B09E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29999"/>
            <a:ext cx="7886700" cy="3654935"/>
          </a:xfrm>
        </p:spPr>
        <p:txBody>
          <a:bodyPr/>
          <a:lstStyle/>
          <a:p>
            <a:r>
              <a:rPr lang="en-US" dirty="0"/>
              <a:t>Quadratic Reciprocity over the integers can be generalized further to the following rings: </a:t>
            </a:r>
          </a:p>
          <a:p>
            <a:pPr marL="685800" indent="-457200">
              <a:buAutoNum type="arabicParenR"/>
            </a:pPr>
            <a:r>
              <a:rPr lang="en-US" dirty="0"/>
              <a:t>Gaussian Integers</a:t>
            </a:r>
          </a:p>
          <a:p>
            <a:pPr marL="685800" indent="-457200">
              <a:buAutoNum type="arabicParenR"/>
            </a:pPr>
            <a:r>
              <a:rPr lang="en-US" dirty="0"/>
              <a:t>Eisenstein Integers</a:t>
            </a:r>
          </a:p>
          <a:p>
            <a:pPr marL="685800" indent="-457200">
              <a:buAutoNum type="arabicParenR"/>
            </a:pPr>
            <a:r>
              <a:rPr lang="en-US" dirty="0"/>
              <a:t>Imaginary Quadratic Fields </a:t>
            </a:r>
          </a:p>
          <a:p>
            <a:pPr marL="685800" indent="-457200">
              <a:buAutoNum type="arabicParenR"/>
            </a:pPr>
            <a:r>
              <a:rPr lang="en-US" dirty="0"/>
              <a:t>Polynomials over a finite field</a:t>
            </a:r>
          </a:p>
          <a:p>
            <a:pPr marL="685800" indent="-457200">
              <a:buAutoNum type="arabicParenR"/>
            </a:pPr>
            <a:r>
              <a:rPr lang="en-US" dirty="0" err="1"/>
              <a:t>Artin</a:t>
            </a:r>
            <a:r>
              <a:rPr lang="en-US" dirty="0"/>
              <a:t> Reciprocity</a:t>
            </a:r>
          </a:p>
        </p:txBody>
      </p:sp>
    </p:spTree>
    <p:extLst>
      <p:ext uri="{BB962C8B-B14F-4D97-AF65-F5344CB8AC3E}">
        <p14:creationId xmlns:p14="http://schemas.microsoft.com/office/powerpoint/2010/main" val="414330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FDDF95-BCCC-410F-9726-EE4893A1EE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1913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1E2F66-C2B5-4118-A389-B60B3B70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 a special thanks to </a:t>
            </a:r>
            <a:r>
              <a:rPr lang="en-US" dirty="0" err="1"/>
              <a:t>Souparna</a:t>
            </a:r>
            <a:r>
              <a:rPr lang="en-US" dirty="0"/>
              <a:t> Purohit for all of his guidance and support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8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62F7BF6-3FDB-4757-B91C-1566B3FA65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62F7BF6-3FDB-4757-B91C-1566B3FA6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289"/>
          </a:xfrm>
        </p:spPr>
        <p:txBody>
          <a:bodyPr vert="horz"/>
          <a:lstStyle/>
          <a:p>
            <a:r>
              <a:rPr lang="en-US" dirty="0"/>
              <a:t>Sources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A45A7-A72C-8230-3349-76F7BC1A2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1707-4C42-A762-A014-DF36B09E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29999"/>
            <a:ext cx="7886700" cy="4602310"/>
          </a:xfrm>
        </p:spPr>
        <p:txBody>
          <a:bodyPr/>
          <a:lstStyle/>
          <a:p>
            <a:r>
              <a:rPr lang="en-US" sz="1800" dirty="0" err="1">
                <a:effectLst/>
                <a:latin typeface="Roboto" panose="02000000000000000000" pitchFamily="2" charset="0"/>
              </a:rPr>
              <a:t>Almuteri</a:t>
            </a:r>
            <a:r>
              <a:rPr lang="en-US" sz="1800" dirty="0">
                <a:effectLst/>
                <a:latin typeface="Roboto" panose="02000000000000000000" pitchFamily="2" charset="0"/>
              </a:rPr>
              <a:t>, </a:t>
            </a:r>
            <a:r>
              <a:rPr lang="en-US" sz="1800" dirty="0" err="1">
                <a:effectLst/>
                <a:latin typeface="Roboto" panose="02000000000000000000" pitchFamily="2" charset="0"/>
              </a:rPr>
              <a:t>Awatef</a:t>
            </a:r>
            <a:r>
              <a:rPr lang="en-US" sz="1800" dirty="0">
                <a:effectLst/>
                <a:latin typeface="Roboto" panose="02000000000000000000" pitchFamily="2" charset="0"/>
              </a:rPr>
              <a:t> </a:t>
            </a:r>
            <a:r>
              <a:rPr lang="en-US" sz="1800" dirty="0" err="1">
                <a:effectLst/>
                <a:latin typeface="Roboto" panose="02000000000000000000" pitchFamily="2" charset="0"/>
              </a:rPr>
              <a:t>Noweafa</a:t>
            </a:r>
            <a:r>
              <a:rPr lang="en-US" sz="1800" dirty="0">
                <a:effectLst/>
                <a:latin typeface="Roboto" panose="02000000000000000000" pitchFamily="2" charset="0"/>
              </a:rPr>
              <a:t>, "Quadratic Reciprocity: Proofs and Applications" (2019). Electronic Theses and Dissertations. 1540.</a:t>
            </a:r>
            <a:br>
              <a:rPr lang="en-US" sz="1800" dirty="0">
                <a:effectLst/>
                <a:latin typeface="Roboto" panose="02000000000000000000" pitchFamily="2" charset="0"/>
              </a:rPr>
            </a:br>
            <a:r>
              <a:rPr lang="en-US" sz="1800" dirty="0">
                <a:solidFill>
                  <a:srgbClr val="30608E"/>
                </a:solidFill>
                <a:effectLst/>
                <a:latin typeface="Roboto" panose="02000000000000000000" pitchFamily="2" charset="0"/>
              </a:rPr>
              <a:t>https://</a:t>
            </a:r>
            <a:r>
              <a:rPr lang="en-US" sz="1800" dirty="0" err="1">
                <a:solidFill>
                  <a:srgbClr val="30608E"/>
                </a:solidFill>
                <a:effectLst/>
                <a:latin typeface="Roboto" panose="02000000000000000000" pitchFamily="2" charset="0"/>
              </a:rPr>
              <a:t>egrove.olemiss.edu</a:t>
            </a:r>
            <a:r>
              <a:rPr lang="en-US" sz="1800" dirty="0">
                <a:solidFill>
                  <a:srgbClr val="30608E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sz="1800" dirty="0" err="1">
                <a:solidFill>
                  <a:srgbClr val="30608E"/>
                </a:solidFill>
                <a:effectLst/>
                <a:latin typeface="Roboto" panose="02000000000000000000" pitchFamily="2" charset="0"/>
              </a:rPr>
              <a:t>etd</a:t>
            </a:r>
            <a:r>
              <a:rPr lang="en-US" sz="1800" dirty="0">
                <a:solidFill>
                  <a:srgbClr val="30608E"/>
                </a:solidFill>
                <a:effectLst/>
                <a:latin typeface="Roboto" panose="02000000000000000000" pitchFamily="2" charset="0"/>
              </a:rPr>
              <a:t>/1540 </a:t>
            </a:r>
            <a:endParaRPr lang="en-US" dirty="0"/>
          </a:p>
          <a:p>
            <a:r>
              <a:rPr lang="en-US" dirty="0">
                <a:hlinkClick r:id="rId5"/>
              </a:rPr>
              <a:t>http://ramanujan.math.trinity.edu/rdaileda/teach/f20/m3341/lectures/lecture19_slides.pdf</a:t>
            </a:r>
            <a:endParaRPr lang="en-US" dirty="0"/>
          </a:p>
          <a:p>
            <a:r>
              <a:rPr lang="en-US" dirty="0">
                <a:hlinkClick r:id="rId6"/>
              </a:rPr>
              <a:t>https://crypto.stanford.edu/pbc/notes/numbertheory/quadrecip.html</a:t>
            </a:r>
            <a:endParaRPr lang="en-US" dirty="0"/>
          </a:p>
          <a:p>
            <a:r>
              <a:rPr lang="en-US" dirty="0">
                <a:hlinkClick r:id="rId7"/>
              </a:rPr>
              <a:t>https://stacky.net/files/115/RousseauQR.pdf</a:t>
            </a:r>
            <a:endParaRPr lang="en-US" dirty="0">
              <a:hlinkClick r:id="rId8"/>
            </a:endParaRPr>
          </a:p>
          <a:p>
            <a:r>
              <a:rPr lang="en-US" dirty="0">
                <a:hlinkClick r:id="rId8"/>
              </a:rPr>
              <a:t>https://en.wikipedia.org/wiki/Quadratic_reciprocity</a:t>
            </a:r>
            <a:endParaRPr lang="en-US" dirty="0"/>
          </a:p>
          <a:p>
            <a:r>
              <a:rPr lang="en-US" dirty="0">
                <a:hlinkClick r:id="rId9"/>
              </a:rPr>
              <a:t>https://en.wikipedia.org/wiki/Gaussian_integer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9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7612EDD-4EA4-4D50-8BB9-924200CFE4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6446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28249A-AB6B-4D97-A9DD-21DD7FC3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Background and Definitions </a:t>
            </a:r>
          </a:p>
        </p:txBody>
      </p:sp>
    </p:spTree>
    <p:extLst>
      <p:ext uri="{BB962C8B-B14F-4D97-AF65-F5344CB8AC3E}">
        <p14:creationId xmlns:p14="http://schemas.microsoft.com/office/powerpoint/2010/main" val="102921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b42ba808f6_0_7"/>
          <p:cNvSpPr txBox="1">
            <a:spLocks noGrp="1"/>
          </p:cNvSpPr>
          <p:nvPr>
            <p:ph type="title"/>
          </p:nvPr>
        </p:nvSpPr>
        <p:spPr>
          <a:xfrm>
            <a:off x="422586" y="365126"/>
            <a:ext cx="7886700" cy="5079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Quadratic Reciprocity? 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Google Shape;114;g1b42ba808f6_0_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22586" y="1329999"/>
                <a:ext cx="7886700" cy="4086591"/>
              </a:xfrm>
              <a:prstGeom prst="rect">
                <a:avLst/>
              </a:prstGeom>
            </p:spPr>
            <p:txBody>
              <a:bodyPr spcFirstLastPara="1" wrap="square" lIns="0" tIns="45700" rIns="0" bIns="45700" anchor="t" anchorCtr="0">
                <a:spAutoFit/>
              </a:bodyPr>
              <a:lstStyle/>
              <a:p>
                <a:pPr marL="457200" lvl="0" indent="-342900" algn="l" rtl="0">
                  <a:spcBef>
                    <a:spcPts val="80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>
                    <a:latin typeface="+mn-lt"/>
                  </a:rPr>
                  <a:t>The law of Reciprocity is a fundamental result of number theory </a:t>
                </a:r>
              </a:p>
              <a:p>
                <a:pPr marL="114300" lvl="0" indent="0" algn="l" rtl="0">
                  <a:spcBef>
                    <a:spcPts val="800"/>
                  </a:spcBef>
                  <a:spcAft>
                    <a:spcPts val="0"/>
                  </a:spcAft>
                  <a:buSzPts val="1800"/>
                </a:pPr>
                <a:endParaRPr lang="en-US" dirty="0">
                  <a:latin typeface="+mn-lt"/>
                </a:endParaRP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>
                    <a:latin typeface="+mn-lt"/>
                  </a:rPr>
                  <a:t>Way to determine if a congruence,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dirty="0" smtClean="0">
                            <a:latin typeface="+mn-lt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ar-AE" b="0" i="0" dirty="0" smtClean="0">
                            <a:latin typeface="+mn-lt"/>
                          </a:rPr>
                          <m:t>x</m:t>
                        </m:r>
                      </m:e>
                      <m:sup>
                        <m:r>
                          <a:rPr lang="en-US" b="0" i="0" dirty="0" smtClean="0">
                            <a:latin typeface="+mn-lt"/>
                          </a:rPr>
                          <m:t>2</m:t>
                        </m:r>
                      </m:sup>
                    </m:sSup>
                    <m:r>
                      <a:rPr lang="ar-AE" i="0" dirty="0" smtClean="0">
                        <a:latin typeface="+mn-lt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+mn-lt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+mn-lt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dirty="0" smtClean="0">
                            <a:latin typeface="+mn-lt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+mn-lt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dirty="0" smtClean="0">
                            <a:latin typeface="+mn-lt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+mn-lt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i="1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is solvable (under real numbers)</a:t>
                </a: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endParaRPr lang="en-US" dirty="0">
                  <a:latin typeface="+mn-lt"/>
                  <a:ea typeface="Cambria Math" panose="02040503050406030204" pitchFamily="18" charset="0"/>
                </a:endParaRP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Has &gt; 250 different proofs, with Gauss providing 8 in 1801 and new proofs still being discovered</a:t>
                </a:r>
                <a:endParaRPr lang="en-US" b="0" dirty="0">
                  <a:latin typeface="+mn-lt"/>
                  <a:ea typeface="Cambria Math" panose="02040503050406030204" pitchFamily="18" charset="0"/>
                </a:endParaRP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endParaRPr dirty="0"/>
              </a:p>
            </p:txBody>
          </p:sp>
        </mc:Choice>
        <mc:Fallback>
          <p:sp>
            <p:nvSpPr>
              <p:cNvPr id="114" name="Google Shape;114;g1b42ba808f6_0_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2586" y="1329999"/>
                <a:ext cx="7886700" cy="4086591"/>
              </a:xfrm>
              <a:prstGeom prst="rect">
                <a:avLst/>
              </a:prstGeom>
              <a:blipFill>
                <a:blip r:embed="rId3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Google Shape;115;g1b42ba808f6_0_7"/>
          <p:cNvSpPr txBox="1"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DF76141-799A-43BC-B57D-6E96F2ABBE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6873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Basic Concepts &amp; Symbols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22586" y="1329999"/>
                <a:ext cx="7886700" cy="5300065"/>
              </a:xfrm>
            </p:spPr>
            <p:txBody>
              <a:bodyPr/>
              <a:lstStyle/>
              <a:p>
                <a:r>
                  <a:rPr lang="en-US" i="1" dirty="0">
                    <a:latin typeface="+mn-lt"/>
                  </a:rPr>
                  <a:t>Definition: If p is an odd prime, a and p are relatively prime, then a is a quadratic residue (mod p)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dirty="0" smtClean="0">
                            <a:latin typeface="+mn-lt"/>
                          </a:rPr>
                        </m:ctrlPr>
                      </m:sSupPr>
                      <m:e>
                        <m:r>
                          <a:rPr lang="ar-AE" b="0" i="1" dirty="0" smtClean="0">
                            <a:latin typeface="+mn-lt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+mn-lt"/>
                          </a:rPr>
                          <m:t>2</m:t>
                        </m:r>
                      </m:sup>
                    </m:sSup>
                    <m:r>
                      <a:rPr lang="ar-AE" i="1" dirty="0" smtClean="0">
                        <a:latin typeface="+mn-lt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dirty="0" smtClean="0">
                        <a:latin typeface="+mn-lt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>
                    <a:latin typeface="+mn-lt"/>
                  </a:rPr>
                  <a:t> (mod p) is solvable. If this is not solvable, then a is a non-quadratic residue</a:t>
                </a:r>
              </a:p>
              <a:p>
                <a:endParaRPr lang="en-US" i="1" dirty="0">
                  <a:latin typeface="+mn-lt"/>
                </a:endParaRPr>
              </a:p>
              <a:p>
                <a:r>
                  <a:rPr lang="en-US" i="1" dirty="0">
                    <a:latin typeface="+mn-lt"/>
                    <a:cs typeface="Arial" panose="020B0604020202020204" pitchFamily="34" charset="0"/>
                  </a:rPr>
                  <a:t>Legendre symbol</a:t>
                </a:r>
                <a:r>
                  <a:rPr lang="en-US" dirty="0">
                    <a:latin typeface="+mn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+mn-lt"/>
                      </a:rPr>
                      <m:t>(</m:t>
                    </m:r>
                    <m:f>
                      <m:fPr>
                        <m:ctrlPr>
                          <a:rPr lang="en-US" smtClean="0">
                            <a:latin typeface="+mn-lt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+mn-lt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+mn-lt"/>
                          </a:rPr>
                          <m:t>p</m:t>
                        </m:r>
                      </m:den>
                    </m:f>
                    <m:r>
                      <a:rPr lang="en-US" b="0" i="0" smtClean="0">
                        <a:latin typeface="+mn-lt"/>
                      </a:rPr>
                      <m:t>), </m:t>
                    </m:r>
                  </m:oMath>
                </a14:m>
                <a:r>
                  <a:rPr lang="en-US" dirty="0">
                    <a:latin typeface="+mn-lt"/>
                    <a:cs typeface="Arial" panose="020B0604020202020204" pitchFamily="34" charset="0"/>
                  </a:rPr>
                  <a:t>is defined by: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dirty="0" smtClean="0">
                          <a:latin typeface="+mn-lt"/>
                        </a:rPr>
                        <m:t>(</m:t>
                      </m:r>
                      <m:f>
                        <m:fPr>
                          <m:ctrlPr>
                            <a:rPr lang="en-US">
                              <a:latin typeface="+mn-lt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+mn-lt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+mn-lt"/>
                            </a:rPr>
                            <m:t>p</m:t>
                          </m:r>
                        </m:den>
                      </m:f>
                      <m:r>
                        <a:rPr lang="en-US" i="0">
                          <a:latin typeface="+mn-lt"/>
                        </a:rPr>
                        <m:t>)</m:t>
                      </m:r>
                      <m:r>
                        <a:rPr lang="en-US" b="0" i="0" smtClean="0">
                          <a:latin typeface="+mn-lt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smtClean="0">
                              <a:latin typeface="+mn-l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smtClean="0">
                                  <a:latin typeface="+mn-lt"/>
                                </a:rPr>
                              </m:ctrlPr>
                            </m:eqArrPr>
                            <m:e>
                              <m:r>
                                <a:rPr lang="en-US" b="0" i="0" smtClean="0">
                                  <a:latin typeface="+mn-lt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quadratic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residue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mod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p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0" smtClean="0">
                                  <a:latin typeface="+mn-lt"/>
                                </a:rPr>
                                <m:t>−1 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non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quadratic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residue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mod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p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0" smtClean="0">
                                  <a:latin typeface="+mn-lt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+mn-lt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n-lt"/>
                                </a:rPr>
                                <m:t>p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+mn-lt"/>
                  <a:cs typeface="Arial" panose="020B0604020202020204" pitchFamily="34" charset="0"/>
                </a:endParaRPr>
              </a:p>
              <a:p>
                <a:endParaRPr lang="en-US" i="1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2586" y="1329999"/>
                <a:ext cx="7886700" cy="5300065"/>
              </a:xfrm>
              <a:blipFill>
                <a:blip r:embed="rId5"/>
                <a:stretch>
                  <a:fillRect l="-16881" b="-72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BC960-EC06-8EC8-A2C2-876670E694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43725" y="6138379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1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E44401C-63C8-44A2-BABB-667EEA04BC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426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Example 1 – Quadratic Residues (mod 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A45A7-A72C-8230-3349-76F7BC1A2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1707-4C42-A762-A014-DF36B09E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29999"/>
            <a:ext cx="7886700" cy="1139502"/>
          </a:xfrm>
        </p:spPr>
        <p:txBody>
          <a:bodyPr/>
          <a:lstStyle/>
          <a:p>
            <a:r>
              <a:rPr lang="en-US" dirty="0"/>
              <a:t>In Mod 17 we have: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94B4CE-1CC7-397F-ACE1-9F01066E0A26}"/>
                  </a:ext>
                </a:extLst>
              </p:cNvPr>
              <p:cNvSpPr txBox="1"/>
              <p:nvPr/>
            </p:nvSpPr>
            <p:spPr>
              <a:xfrm>
                <a:off x="2894202" y="1899750"/>
                <a:ext cx="3355596" cy="331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40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1</m:t>
                          </m:r>
                        </m:e>
                        <m:sup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ar-AE" sz="2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1</m:t>
                          </m:r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6</m:t>
                          </m:r>
                        </m:e>
                        <m:sup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40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e>
                        <m:sup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ar-AE" sz="2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1</m:t>
                          </m:r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5</m:t>
                          </m:r>
                        </m:e>
                        <m:sup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40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3</m:t>
                          </m:r>
                        </m:e>
                        <m:sup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ar-AE" sz="2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1</m:t>
                          </m:r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4</m:t>
                          </m:r>
                        </m:e>
                        <m:sup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40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4</m:t>
                          </m:r>
                        </m:e>
                        <m:sup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ar-AE" sz="240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1</m:t>
                          </m:r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3</m:t>
                          </m:r>
                        </m:e>
                        <m:sup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40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5</m:t>
                          </m:r>
                        </m:e>
                        <m:sup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ar-AE" sz="240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1</m:t>
                          </m:r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e>
                        <m:sup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40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6</m:t>
                          </m:r>
                        </m:e>
                        <m:sup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ar-AE" sz="2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1</m:t>
                          </m:r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1</m:t>
                          </m:r>
                        </m:e>
                        <m:sup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="0" dirty="0">
                  <a:solidFill>
                    <a:schemeClr val="bg2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40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7</m:t>
                          </m:r>
                        </m:e>
                        <m:sup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ar-AE" sz="2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1</m:t>
                          </m:r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0</m:t>
                          </m:r>
                        </m:e>
                        <m:sup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40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8</m:t>
                          </m:r>
                        </m:e>
                        <m:sup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ar-AE" sz="2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9</m:t>
                          </m:r>
                        </m:e>
                        <m:sup>
                          <m:r>
                            <a:rPr lang="en-US" sz="240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m:t>2</m:t>
                          </m:r>
                        </m:sup>
                      </m:sSup>
                      <m:r>
                        <a:rPr lang="ar-AE" sz="2400" i="0" dirty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0" dirty="0" smtClean="0">
                          <a:solidFill>
                            <a:schemeClr val="bg2"/>
                          </a:solidFill>
                          <a:latin typeface="+mn-lt"/>
                          <a:ea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+mn-lt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94B4CE-1CC7-397F-ACE1-9F01066E0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202" y="1899750"/>
                <a:ext cx="3355596" cy="33189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22D725D-ADC1-ED9B-F362-53128A8F1F24}"/>
              </a:ext>
            </a:extLst>
          </p:cNvPr>
          <p:cNvSpPr txBox="1"/>
          <p:nvPr/>
        </p:nvSpPr>
        <p:spPr>
          <a:xfrm>
            <a:off x="1610686" y="5125673"/>
            <a:ext cx="59226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What are the Quadratic Residues?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1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42FAC72-8BE3-4AB6-83DE-6861871AE5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9201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289"/>
          </a:xfrm>
        </p:spPr>
        <p:txBody>
          <a:bodyPr vert="horz"/>
          <a:lstStyle/>
          <a:p>
            <a:r>
              <a:rPr lang="en-US" dirty="0"/>
              <a:t>Example 1 (CON’T) – Quadratic Residues (mod 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A45A7-A72C-8230-3349-76F7BC1A2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1707-4C42-A762-A014-DF36B09E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29999"/>
            <a:ext cx="7886700" cy="4178539"/>
          </a:xfrm>
        </p:spPr>
        <p:txBody>
          <a:bodyPr/>
          <a:lstStyle/>
          <a:p>
            <a:r>
              <a:rPr lang="en-US" dirty="0"/>
              <a:t>For p = 17, the quadratic residues are: </a:t>
            </a:r>
          </a:p>
          <a:p>
            <a:endParaRPr lang="en-US" dirty="0"/>
          </a:p>
          <a:p>
            <a:r>
              <a:rPr lang="en-US" dirty="0"/>
              <a:t>1,2,4,8,9,13,15,16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we generalize to test if a is a quadratic residue (mod p)?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5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F31492F-7F41-4802-B26D-678E8E13AC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F31492F-7F41-4802-B26D-678E8E13AC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791"/>
          </a:xfrm>
        </p:spPr>
        <p:txBody>
          <a:bodyPr vert="horz"/>
          <a:lstStyle/>
          <a:p>
            <a:r>
              <a:rPr lang="en-US" dirty="0"/>
              <a:t>Euler’s Criterion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A45A7-A72C-8230-3349-76F7BC1A2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329999"/>
                <a:ext cx="7886700" cy="3860632"/>
              </a:xfrm>
            </p:spPr>
            <p:txBody>
              <a:bodyPr/>
              <a:lstStyle/>
              <a:p>
                <a:r>
                  <a:rPr lang="en-US" i="1" dirty="0"/>
                  <a:t>If p is an odd prime and (</a:t>
                </a:r>
                <a:r>
                  <a:rPr lang="en-US" i="1" dirty="0" err="1"/>
                  <a:t>a,p</a:t>
                </a:r>
                <a:r>
                  <a:rPr lang="en-US" i="1" dirty="0"/>
                  <a:t>) = 1, then </a:t>
                </a:r>
              </a:p>
              <a:p>
                <a:endParaRPr lang="en-US" i="1" dirty="0"/>
              </a:p>
              <a:p>
                <a:pPr marL="6858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ar-AE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/>
                  <a:t> is solvable if and only if,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f>
                          <m:fPr>
                            <m:ctrlPr>
                              <a:rPr lang="en-US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1 (mod p)</a:t>
                </a:r>
              </a:p>
              <a:p>
                <a:pPr marL="685800" indent="-457200">
                  <a:buFont typeface="Arial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ar-AE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/>
                  <a:t> is not solvable if and only if,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f>
                          <m:fPr>
                            <m:ctrlPr>
                              <a:rPr lang="en-US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(mod p)</a:t>
                </a:r>
              </a:p>
              <a:p>
                <a:pPr marL="685800" indent="-457200"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29999"/>
                <a:ext cx="7886700" cy="3860632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8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F31492F-7F41-4802-B26D-678E8E13AC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2455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AE2E7AE-9C5B-469F-837B-743B56723693}"/>
              </a:ext>
            </a:extLst>
          </p:cNvPr>
          <p:cNvSpPr/>
          <p:nvPr/>
        </p:nvSpPr>
        <p:spPr>
          <a:xfrm>
            <a:off x="511363" y="1198726"/>
            <a:ext cx="7886700" cy="15907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791"/>
          </a:xfrm>
        </p:spPr>
        <p:txBody>
          <a:bodyPr vert="horz"/>
          <a:lstStyle/>
          <a:p>
            <a:r>
              <a:rPr lang="en-US" dirty="0"/>
              <a:t>Quadratic Reciprocity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A45A7-A72C-8230-3349-76F7BC1A2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329999"/>
                <a:ext cx="7886700" cy="1328208"/>
              </a:xfrm>
            </p:spPr>
            <p:txBody>
              <a:bodyPr/>
              <a:lstStyle/>
              <a:p>
                <a:pPr marL="228600" indent="0"/>
                <a:r>
                  <a:rPr lang="en-US" dirty="0">
                    <a:solidFill>
                      <a:schemeClr val="bg1"/>
                    </a:solidFill>
                  </a:rPr>
                  <a:t>If p and q are distinct odd primes, then</a:t>
                </a:r>
              </a:p>
              <a:p>
                <a:pPr marL="228600" indent="0"/>
                <a:r>
                  <a:rPr lang="en-US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−1)(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4C1707-4C42-A762-A014-DF36B09E5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29999"/>
                <a:ext cx="7886700" cy="1328208"/>
              </a:xfrm>
              <a:blipFill>
                <a:blip r:embed="rId7"/>
                <a:stretch>
                  <a:fillRect b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823189-09E6-445A-B304-5BE056E34798}"/>
                  </a:ext>
                </a:extLst>
              </p:cNvPr>
              <p:cNvSpPr txBox="1"/>
              <p:nvPr/>
            </p:nvSpPr>
            <p:spPr>
              <a:xfrm>
                <a:off x="511363" y="3429000"/>
                <a:ext cx="7797923" cy="3379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Some supplementary results: If p is an odd prime, then</a:t>
                </a:r>
              </a:p>
              <a:p>
                <a:r>
                  <a:rPr lang="en-US" sz="2400" i="1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en-US" sz="240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24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ar-AE" sz="2400" i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sz="2400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sz="2400" i="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4</m:t>
                                </m:r>
                              </m:e>
                            </m:d>
                          </m:e>
                          <m:e>
                            <m: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ifp</m:t>
                            </m:r>
                            <m:r>
                              <a:rPr lang="ar-AE" sz="2400" i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sz="2400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2400" i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sz="2400" i="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4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endParaRPr lang="en-US" sz="2400" dirty="0">
                  <a:solidFill>
                    <a:schemeClr val="accent1"/>
                  </a:solidFill>
                </a:endParaRP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en-US" sz="240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f>
                          <m:fPr>
                            <m:ctrlPr>
                              <a:rPr lang="en-US" sz="2400" b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p>
                                <m: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3"/>
                <a:r>
                  <a:rPr lang="en-US" sz="2400" dirty="0">
                    <a:solidFill>
                      <a:schemeClr val="accent1"/>
                    </a:solidFill>
                  </a:rPr>
                  <a:t>   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823189-09E6-445A-B304-5BE056E34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63" y="3429000"/>
                <a:ext cx="7797923" cy="3379836"/>
              </a:xfrm>
              <a:prstGeom prst="rect">
                <a:avLst/>
              </a:prstGeom>
              <a:blipFill>
                <a:blip r:embed="rId8"/>
                <a:stretch>
                  <a:fillRect l="-1301" t="-43446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89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62F7BF6-3FDB-4757-B91C-1566B3FA65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8999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162DBC-988A-349C-84D2-FE3E7CD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289"/>
          </a:xfrm>
        </p:spPr>
        <p:txBody>
          <a:bodyPr vert="horz"/>
          <a:lstStyle/>
          <a:p>
            <a:r>
              <a:rPr lang="en-US" dirty="0"/>
              <a:t>Visualizing Quadratic Reciprocity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A45A7-A72C-8230-3349-76F7BC1A29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5235F6D-1274-60ED-8A6D-3FBAF1AA3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546" y="2480766"/>
            <a:ext cx="4664879" cy="3428835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ECE6F42C-3E31-8BB9-F65C-464B5D999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897" y="1130431"/>
            <a:ext cx="3714528" cy="10441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BF43D3-9F3B-0BFE-C00C-4DB4D8D2AA8A}"/>
              </a:ext>
            </a:extLst>
          </p:cNvPr>
          <p:cNvSpPr txBox="1"/>
          <p:nvPr/>
        </p:nvSpPr>
        <p:spPr>
          <a:xfrm>
            <a:off x="422586" y="2480766"/>
            <a:ext cx="2671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following table (with all primes up to 100) shows a good depiction of which primes are quadratic residues mod the other primes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 Quadratic Reciprocity, the blue and green entries are symmetrical across the diagonal, while the the orange and yellow entries are anti-symmetrical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3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arton 2016 4:3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1154</Words>
  <Application>Microsoft Macintosh PowerPoint</Application>
  <PresentationFormat>On-screen Show (4:3)</PresentationFormat>
  <Paragraphs>116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Cambria Math</vt:lpstr>
      <vt:lpstr>Arial</vt:lpstr>
      <vt:lpstr>Garamond</vt:lpstr>
      <vt:lpstr>Roboto</vt:lpstr>
      <vt:lpstr>Wharton 2016 4:3</vt:lpstr>
      <vt:lpstr>think-cell Slide</vt:lpstr>
      <vt:lpstr>Quadratic Reciprocity</vt:lpstr>
      <vt:lpstr>Background and Definitions </vt:lpstr>
      <vt:lpstr>What is Quadratic Reciprocity? </vt:lpstr>
      <vt:lpstr>Basic Concepts &amp; Symbols</vt:lpstr>
      <vt:lpstr>Example 1 – Quadratic Residues (mod 17)</vt:lpstr>
      <vt:lpstr>Example 1 (CON’T) – Quadratic Residues (mod 17)</vt:lpstr>
      <vt:lpstr>Euler’s Criterion </vt:lpstr>
      <vt:lpstr>Quadratic Reciprocity</vt:lpstr>
      <vt:lpstr>Visualizing Quadratic Reciprocity </vt:lpstr>
      <vt:lpstr>Example 2 –  Is 150 a quadratic residue mod 1009?  </vt:lpstr>
      <vt:lpstr>Applications </vt:lpstr>
      <vt:lpstr>Applications </vt:lpstr>
      <vt:lpstr>Special Cases of Dirichlet’s Theorem </vt:lpstr>
      <vt:lpstr>Generalizing Quadratic Reciprocity -  </vt:lpstr>
      <vt:lpstr>Thank you!  And a special thanks to Souparna Purohit for all of his guidance and support </vt:lpstr>
      <vt:lpstr>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 Reciprocity</dc:title>
  <dc:creator>Art Tran. Publications, Communications Office</dc:creator>
  <cp:lastModifiedBy>Blackman, Jack S</cp:lastModifiedBy>
  <cp:revision>12</cp:revision>
  <dcterms:created xsi:type="dcterms:W3CDTF">2014-11-12T21:08:31Z</dcterms:created>
  <dcterms:modified xsi:type="dcterms:W3CDTF">2022-12-12T21:57:53Z</dcterms:modified>
</cp:coreProperties>
</file>