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sldIdLst>
    <p:sldId id="256" r:id="rId5"/>
    <p:sldId id="272" r:id="rId6"/>
    <p:sldId id="263" r:id="rId7"/>
    <p:sldId id="264" r:id="rId8"/>
    <p:sldId id="261" r:id="rId9"/>
    <p:sldId id="270" r:id="rId10"/>
    <p:sldId id="262" r:id="rId11"/>
    <p:sldId id="273" r:id="rId12"/>
    <p:sldId id="277" r:id="rId13"/>
    <p:sldId id="276" r:id="rId14"/>
    <p:sldId id="275" r:id="rId15"/>
    <p:sldId id="274" r:id="rId16"/>
    <p:sldId id="267" r:id="rId17"/>
    <p:sldId id="271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8E0A1-9CFC-4669-97FF-C150CC344CE9}" v="164" dt="2020-09-17T18:02:13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0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687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81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51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29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8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7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5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3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0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5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7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8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A5C67C-DB04-412B-A296-47AE553FDB23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86AB-C932-47A6-BB4B-29523ED6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19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7" Type="http://schemas.openxmlformats.org/officeDocument/2006/relationships/image" Target="../media/image180.png"/><Relationship Id="rId12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2.png"/><Relationship Id="rId5" Type="http://schemas.openxmlformats.org/officeDocument/2006/relationships/image" Target="../media/image160.png"/><Relationship Id="rId10" Type="http://schemas.openxmlformats.org/officeDocument/2006/relationships/image" Target="../media/image21.png"/><Relationship Id="rId4" Type="http://schemas.openxmlformats.org/officeDocument/2006/relationships/image" Target="../media/image150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26" Type="http://schemas.openxmlformats.org/officeDocument/2006/relationships/image" Target="../media/image46.png"/><Relationship Id="rId21" Type="http://schemas.openxmlformats.org/officeDocument/2006/relationships/image" Target="../media/image4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2" Type="http://schemas.openxmlformats.org/officeDocument/2006/relationships/image" Target="../media/image18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29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24" Type="http://schemas.openxmlformats.org/officeDocument/2006/relationships/image" Target="../media/image44.png"/><Relationship Id="rId32" Type="http://schemas.openxmlformats.org/officeDocument/2006/relationships/image" Target="../media/image52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28" Type="http://schemas.openxmlformats.org/officeDocument/2006/relationships/image" Target="../media/image48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31" Type="http://schemas.openxmlformats.org/officeDocument/2006/relationships/image" Target="../media/image51.png"/><Relationship Id="rId4" Type="http://schemas.openxmlformats.org/officeDocument/2006/relationships/image" Target="../media/image150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Relationship Id="rId27" Type="http://schemas.openxmlformats.org/officeDocument/2006/relationships/image" Target="../media/image47.png"/><Relationship Id="rId30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9FCB841C-7037-481B-A7E8-046D7864C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266958"/>
            <a:ext cx="2904124" cy="4528457"/>
          </a:xfrm>
        </p:spPr>
        <p:txBody>
          <a:bodyPr anchor="ctr">
            <a:norm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Nick PilotTI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9F156A-2A1F-4290-97D4-95EE805D2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1266958"/>
            <a:ext cx="6808362" cy="4528457"/>
          </a:xfrm>
        </p:spPr>
        <p:txBody>
          <a:bodyPr anchor="ctr">
            <a:normAutofit/>
          </a:bodyPr>
          <a:lstStyle/>
          <a:p>
            <a:r>
              <a:rPr lang="en-US"/>
              <a:t>P-adic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82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Oval 227">
            <a:extLst>
              <a:ext uri="{FF2B5EF4-FFF2-40B4-BE49-F238E27FC236}">
                <a16:creationId xmlns:a16="http://schemas.microsoft.com/office/drawing/2014/main" id="{9866174D-7B0B-4C43-943E-1D87CD4104A2}"/>
              </a:ext>
            </a:extLst>
          </p:cNvPr>
          <p:cNvSpPr/>
          <p:nvPr/>
        </p:nvSpPr>
        <p:spPr>
          <a:xfrm>
            <a:off x="495465" y="171935"/>
            <a:ext cx="7615045" cy="66138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53EDA-11F1-44C7-99F5-D90210D0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8B5C8-6690-42BB-9286-41835A396A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32277" y="2379334"/>
                <a:ext cx="1766656" cy="5232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3)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8B5C8-6690-42BB-9286-41835A396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2277" y="2379334"/>
                <a:ext cx="1766656" cy="5232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2483A507-48E8-417C-BDEF-5A892281691B}"/>
              </a:ext>
            </a:extLst>
          </p:cNvPr>
          <p:cNvSpPr/>
          <p:nvPr/>
        </p:nvSpPr>
        <p:spPr>
          <a:xfrm>
            <a:off x="1245465" y="1535281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A21C7E7-DB85-4646-BBB2-0EDFBE7FE5B3}"/>
                  </a:ext>
                </a:extLst>
              </p:cNvPr>
              <p:cNvSpPr txBox="1"/>
              <p:nvPr/>
            </p:nvSpPr>
            <p:spPr>
              <a:xfrm>
                <a:off x="2410067" y="2515063"/>
                <a:ext cx="426314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A21C7E7-DB85-4646-BBB2-0EDFBE7FE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067" y="2515063"/>
                <a:ext cx="426314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Oval 124">
            <a:extLst>
              <a:ext uri="{FF2B5EF4-FFF2-40B4-BE49-F238E27FC236}">
                <a16:creationId xmlns:a16="http://schemas.microsoft.com/office/drawing/2014/main" id="{DC07E487-F2C1-4236-AAB3-28AEE45680CD}"/>
              </a:ext>
            </a:extLst>
          </p:cNvPr>
          <p:cNvSpPr/>
          <p:nvPr/>
        </p:nvSpPr>
        <p:spPr>
          <a:xfrm>
            <a:off x="4687131" y="1539208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922E69D3-DEBA-494E-8E98-A7F456322813}"/>
                  </a:ext>
                </a:extLst>
              </p:cNvPr>
              <p:cNvSpPr txBox="1"/>
              <p:nvPr/>
            </p:nvSpPr>
            <p:spPr>
              <a:xfrm>
                <a:off x="5851733" y="2518990"/>
                <a:ext cx="426314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800" dirty="0"/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922E69D3-DEBA-494E-8E98-A7F456322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733" y="2518990"/>
                <a:ext cx="426314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7" name="Oval 176">
            <a:extLst>
              <a:ext uri="{FF2B5EF4-FFF2-40B4-BE49-F238E27FC236}">
                <a16:creationId xmlns:a16="http://schemas.microsoft.com/office/drawing/2014/main" id="{1BFA92F5-C6A0-4C95-BAF8-BC1B1F42E226}"/>
              </a:ext>
            </a:extLst>
          </p:cNvPr>
          <p:cNvSpPr/>
          <p:nvPr/>
        </p:nvSpPr>
        <p:spPr>
          <a:xfrm>
            <a:off x="2904755" y="3951519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4F535E2B-9B2B-4871-B95C-D1DC0C77089B}"/>
                  </a:ext>
                </a:extLst>
              </p:cNvPr>
              <p:cNvSpPr txBox="1"/>
              <p:nvPr/>
            </p:nvSpPr>
            <p:spPr>
              <a:xfrm>
                <a:off x="4069357" y="4931301"/>
                <a:ext cx="426314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3800" dirty="0"/>
              </a:p>
            </p:txBody>
          </p:sp>
        </mc:Choice>
        <mc:Fallback xmlns=""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4F535E2B-9B2B-4871-B95C-D1DC0C770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57" y="4931301"/>
                <a:ext cx="426314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94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Oval 227">
            <a:extLst>
              <a:ext uri="{FF2B5EF4-FFF2-40B4-BE49-F238E27FC236}">
                <a16:creationId xmlns:a16="http://schemas.microsoft.com/office/drawing/2014/main" id="{9866174D-7B0B-4C43-943E-1D87CD4104A2}"/>
              </a:ext>
            </a:extLst>
          </p:cNvPr>
          <p:cNvSpPr/>
          <p:nvPr/>
        </p:nvSpPr>
        <p:spPr>
          <a:xfrm>
            <a:off x="495465" y="171935"/>
            <a:ext cx="7615045" cy="66138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53EDA-11F1-44C7-99F5-D90210D0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8B5C8-6690-42BB-9286-41835A396A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32277" y="2379334"/>
                <a:ext cx="1766656" cy="5232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3)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8B5C8-6690-42BB-9286-41835A396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2277" y="2379334"/>
                <a:ext cx="1766656" cy="5232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B8CB49-68E2-4769-8D47-17E6CF14A6F0}"/>
                  </a:ext>
                </a:extLst>
              </p:cNvPr>
              <p:cNvSpPr txBox="1"/>
              <p:nvPr/>
            </p:nvSpPr>
            <p:spPr>
              <a:xfrm>
                <a:off x="9332277" y="3164730"/>
                <a:ext cx="1766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B8CB49-68E2-4769-8D47-17E6CF14A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277" y="3164730"/>
                <a:ext cx="176665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2483A507-48E8-417C-BDEF-5A892281691B}"/>
              </a:ext>
            </a:extLst>
          </p:cNvPr>
          <p:cNvSpPr/>
          <p:nvPr/>
        </p:nvSpPr>
        <p:spPr>
          <a:xfrm>
            <a:off x="1245465" y="1535281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E4DA706-6B55-4D3C-B010-634A7458A549}"/>
              </a:ext>
            </a:extLst>
          </p:cNvPr>
          <p:cNvSpPr/>
          <p:nvPr/>
        </p:nvSpPr>
        <p:spPr>
          <a:xfrm>
            <a:off x="1459094" y="1765383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B835767-8FAF-4959-A90B-095DD4DC4739}"/>
                  </a:ext>
                </a:extLst>
              </p:cNvPr>
              <p:cNvSpPr txBox="1"/>
              <p:nvPr/>
            </p:nvSpPr>
            <p:spPr>
              <a:xfrm>
                <a:off x="1793073" y="2102335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B835767-8FAF-4959-A90B-095DD4DC4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073" y="2102335"/>
                <a:ext cx="42631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Oval 92">
            <a:extLst>
              <a:ext uri="{FF2B5EF4-FFF2-40B4-BE49-F238E27FC236}">
                <a16:creationId xmlns:a16="http://schemas.microsoft.com/office/drawing/2014/main" id="{A0923617-20DB-4E86-9C11-0528B4FFEB9B}"/>
              </a:ext>
            </a:extLst>
          </p:cNvPr>
          <p:cNvSpPr/>
          <p:nvPr/>
        </p:nvSpPr>
        <p:spPr>
          <a:xfrm>
            <a:off x="2095318" y="3054951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96B6DBD-AB4B-4748-9767-289ECE143106}"/>
                  </a:ext>
                </a:extLst>
              </p:cNvPr>
              <p:cNvSpPr txBox="1"/>
              <p:nvPr/>
            </p:nvSpPr>
            <p:spPr>
              <a:xfrm>
                <a:off x="2429297" y="3391903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96B6DBD-AB4B-4748-9767-289ECE143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297" y="3391903"/>
                <a:ext cx="426314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Oval 108">
            <a:extLst>
              <a:ext uri="{FF2B5EF4-FFF2-40B4-BE49-F238E27FC236}">
                <a16:creationId xmlns:a16="http://schemas.microsoft.com/office/drawing/2014/main" id="{1E949277-DA9B-45E7-B5F3-63208A8E9DC9}"/>
              </a:ext>
            </a:extLst>
          </p:cNvPr>
          <p:cNvSpPr/>
          <p:nvPr/>
        </p:nvSpPr>
        <p:spPr>
          <a:xfrm>
            <a:off x="2706034" y="1771935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6034E8BA-4F5D-4CD0-9B91-F4EC815CE559}"/>
                  </a:ext>
                </a:extLst>
              </p:cNvPr>
              <p:cNvSpPr txBox="1"/>
              <p:nvPr/>
            </p:nvSpPr>
            <p:spPr>
              <a:xfrm>
                <a:off x="3040013" y="2108887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6034E8BA-4F5D-4CD0-9B91-F4EC815CE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013" y="2108887"/>
                <a:ext cx="426314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Oval 124">
            <a:extLst>
              <a:ext uri="{FF2B5EF4-FFF2-40B4-BE49-F238E27FC236}">
                <a16:creationId xmlns:a16="http://schemas.microsoft.com/office/drawing/2014/main" id="{DC07E487-F2C1-4236-AAB3-28AEE45680CD}"/>
              </a:ext>
            </a:extLst>
          </p:cNvPr>
          <p:cNvSpPr/>
          <p:nvPr/>
        </p:nvSpPr>
        <p:spPr>
          <a:xfrm>
            <a:off x="4687131" y="1539208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7F5DDFC-7244-4F30-9D27-8E0395B9221F}"/>
              </a:ext>
            </a:extLst>
          </p:cNvPr>
          <p:cNvSpPr/>
          <p:nvPr/>
        </p:nvSpPr>
        <p:spPr>
          <a:xfrm>
            <a:off x="4900760" y="1769310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ACF09BBC-D460-4A76-90B4-99FC8F9F082D}"/>
                  </a:ext>
                </a:extLst>
              </p:cNvPr>
              <p:cNvSpPr txBox="1"/>
              <p:nvPr/>
            </p:nvSpPr>
            <p:spPr>
              <a:xfrm>
                <a:off x="5234739" y="2106262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ACF09BBC-D460-4A76-90B4-99FC8F9F0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39" y="2106262"/>
                <a:ext cx="426314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Oval 144">
            <a:extLst>
              <a:ext uri="{FF2B5EF4-FFF2-40B4-BE49-F238E27FC236}">
                <a16:creationId xmlns:a16="http://schemas.microsoft.com/office/drawing/2014/main" id="{1F20E599-A399-41AA-A347-E90AA46B9D3D}"/>
              </a:ext>
            </a:extLst>
          </p:cNvPr>
          <p:cNvSpPr/>
          <p:nvPr/>
        </p:nvSpPr>
        <p:spPr>
          <a:xfrm>
            <a:off x="5536984" y="3058878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67CA0EBC-DD07-4C37-BD40-C5B410C9CF47}"/>
                  </a:ext>
                </a:extLst>
              </p:cNvPr>
              <p:cNvSpPr txBox="1"/>
              <p:nvPr/>
            </p:nvSpPr>
            <p:spPr>
              <a:xfrm>
                <a:off x="5870963" y="3395830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67CA0EBC-DD07-4C37-BD40-C5B410C9C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963" y="3395830"/>
                <a:ext cx="426314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Oval 160">
            <a:extLst>
              <a:ext uri="{FF2B5EF4-FFF2-40B4-BE49-F238E27FC236}">
                <a16:creationId xmlns:a16="http://schemas.microsoft.com/office/drawing/2014/main" id="{47A6B97F-60E2-4C25-9519-36ED6FB080D7}"/>
              </a:ext>
            </a:extLst>
          </p:cNvPr>
          <p:cNvSpPr/>
          <p:nvPr/>
        </p:nvSpPr>
        <p:spPr>
          <a:xfrm>
            <a:off x="6147700" y="1775862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194CD8A5-7750-4434-AEDA-C2677B04CC6F}"/>
                  </a:ext>
                </a:extLst>
              </p:cNvPr>
              <p:cNvSpPr txBox="1"/>
              <p:nvPr/>
            </p:nvSpPr>
            <p:spPr>
              <a:xfrm>
                <a:off x="6481679" y="2112814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194CD8A5-7750-4434-AEDA-C2677B04C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679" y="2112814"/>
                <a:ext cx="426314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7" name="Oval 176">
            <a:extLst>
              <a:ext uri="{FF2B5EF4-FFF2-40B4-BE49-F238E27FC236}">
                <a16:creationId xmlns:a16="http://schemas.microsoft.com/office/drawing/2014/main" id="{1BFA92F5-C6A0-4C95-BAF8-BC1B1F42E226}"/>
              </a:ext>
            </a:extLst>
          </p:cNvPr>
          <p:cNvSpPr/>
          <p:nvPr/>
        </p:nvSpPr>
        <p:spPr>
          <a:xfrm>
            <a:off x="2904755" y="3951519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E8D1F8A8-63D2-4501-BFF7-4BFC0BF841FA}"/>
              </a:ext>
            </a:extLst>
          </p:cNvPr>
          <p:cNvSpPr/>
          <p:nvPr/>
        </p:nvSpPr>
        <p:spPr>
          <a:xfrm>
            <a:off x="3118384" y="4181621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19DBB27E-DD91-4DF1-B011-F9E3EE6DE050}"/>
                  </a:ext>
                </a:extLst>
              </p:cNvPr>
              <p:cNvSpPr txBox="1"/>
              <p:nvPr/>
            </p:nvSpPr>
            <p:spPr>
              <a:xfrm>
                <a:off x="3452363" y="4518573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19DBB27E-DD91-4DF1-B011-F9E3EE6DE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363" y="4518573"/>
                <a:ext cx="426314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7" name="Oval 196">
            <a:extLst>
              <a:ext uri="{FF2B5EF4-FFF2-40B4-BE49-F238E27FC236}">
                <a16:creationId xmlns:a16="http://schemas.microsoft.com/office/drawing/2014/main" id="{948D2FAF-F99A-49E3-BE98-90828C084D02}"/>
              </a:ext>
            </a:extLst>
          </p:cNvPr>
          <p:cNvSpPr/>
          <p:nvPr/>
        </p:nvSpPr>
        <p:spPr>
          <a:xfrm>
            <a:off x="3754608" y="5471189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6EC76EFC-C435-4057-9E45-FDEEE92ABA52}"/>
                  </a:ext>
                </a:extLst>
              </p:cNvPr>
              <p:cNvSpPr txBox="1"/>
              <p:nvPr/>
            </p:nvSpPr>
            <p:spPr>
              <a:xfrm>
                <a:off x="4088587" y="5808141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6EC76EFC-C435-4057-9E45-FDEEE92AB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587" y="5808141"/>
                <a:ext cx="426314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3" name="Oval 212">
            <a:extLst>
              <a:ext uri="{FF2B5EF4-FFF2-40B4-BE49-F238E27FC236}">
                <a16:creationId xmlns:a16="http://schemas.microsoft.com/office/drawing/2014/main" id="{1DF68A95-5055-4A7A-847C-A61DFC2559AA}"/>
              </a:ext>
            </a:extLst>
          </p:cNvPr>
          <p:cNvSpPr/>
          <p:nvPr/>
        </p:nvSpPr>
        <p:spPr>
          <a:xfrm>
            <a:off x="4365324" y="4188173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5235F49B-0C36-44EF-9A3C-B73F49EA429F}"/>
                  </a:ext>
                </a:extLst>
              </p:cNvPr>
              <p:cNvSpPr txBox="1"/>
              <p:nvPr/>
            </p:nvSpPr>
            <p:spPr>
              <a:xfrm>
                <a:off x="4699303" y="4525125"/>
                <a:ext cx="4263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5235F49B-0C36-44EF-9A3C-B73F49EA4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303" y="4525125"/>
                <a:ext cx="426314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20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Oval 227">
            <a:extLst>
              <a:ext uri="{FF2B5EF4-FFF2-40B4-BE49-F238E27FC236}">
                <a16:creationId xmlns:a16="http://schemas.microsoft.com/office/drawing/2014/main" id="{9866174D-7B0B-4C43-943E-1D87CD4104A2}"/>
              </a:ext>
            </a:extLst>
          </p:cNvPr>
          <p:cNvSpPr/>
          <p:nvPr/>
        </p:nvSpPr>
        <p:spPr>
          <a:xfrm>
            <a:off x="495465" y="171935"/>
            <a:ext cx="7615045" cy="66138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53EDA-11F1-44C7-99F5-D90210D0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8B5C8-6690-42BB-9286-41835A396A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32277" y="2379334"/>
                <a:ext cx="1766656" cy="5232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3)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8B5C8-6690-42BB-9286-41835A396A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2277" y="2379334"/>
                <a:ext cx="1766656" cy="5232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B8CB49-68E2-4769-8D47-17E6CF14A6F0}"/>
                  </a:ext>
                </a:extLst>
              </p:cNvPr>
              <p:cNvSpPr txBox="1"/>
              <p:nvPr/>
            </p:nvSpPr>
            <p:spPr>
              <a:xfrm>
                <a:off x="9332277" y="3164730"/>
                <a:ext cx="1766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800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B8CB49-68E2-4769-8D47-17E6CF14A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277" y="3164730"/>
                <a:ext cx="176665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668B41-18EE-4491-BFED-AAD9FE6E5C44}"/>
                  </a:ext>
                </a:extLst>
              </p:cNvPr>
              <p:cNvSpPr txBox="1"/>
              <p:nvPr/>
            </p:nvSpPr>
            <p:spPr>
              <a:xfrm>
                <a:off x="9332277" y="3950126"/>
                <a:ext cx="176665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8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accent4"/>
                    </a:solidFill>
                  </a:rPr>
                  <a:t>     …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668B41-18EE-4491-BFED-AAD9FE6E5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277" y="3950126"/>
                <a:ext cx="1766656" cy="954107"/>
              </a:xfrm>
              <a:prstGeom prst="rect">
                <a:avLst/>
              </a:prstGeom>
              <a:blipFill>
                <a:blip r:embed="rId5"/>
                <a:stretch>
                  <a:fillRect l="-7241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2483A507-48E8-417C-BDEF-5A892281691B}"/>
              </a:ext>
            </a:extLst>
          </p:cNvPr>
          <p:cNvSpPr/>
          <p:nvPr/>
        </p:nvSpPr>
        <p:spPr>
          <a:xfrm>
            <a:off x="1245465" y="1535281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E4DA706-6B55-4D3C-B010-634A7458A549}"/>
              </a:ext>
            </a:extLst>
          </p:cNvPr>
          <p:cNvSpPr/>
          <p:nvPr/>
        </p:nvSpPr>
        <p:spPr>
          <a:xfrm>
            <a:off x="1459094" y="1765383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FAA95D4-BB68-4228-8D59-179F2651656C}"/>
              </a:ext>
            </a:extLst>
          </p:cNvPr>
          <p:cNvSpPr/>
          <p:nvPr/>
        </p:nvSpPr>
        <p:spPr>
          <a:xfrm>
            <a:off x="1554287" y="1862648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E2625FC-5342-4208-A123-4940C5BCC1B5}"/>
              </a:ext>
            </a:extLst>
          </p:cNvPr>
          <p:cNvSpPr/>
          <p:nvPr/>
        </p:nvSpPr>
        <p:spPr>
          <a:xfrm>
            <a:off x="2009689" y="1862648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998366D-DDBF-4CA4-ADF4-09E91CFBFA53}"/>
              </a:ext>
            </a:extLst>
          </p:cNvPr>
          <p:cNvSpPr/>
          <p:nvPr/>
        </p:nvSpPr>
        <p:spPr>
          <a:xfrm>
            <a:off x="1788021" y="2507430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EA5FAEB-9AF8-49EE-AF2B-7AC3FBA4051A}"/>
                  </a:ext>
                </a:extLst>
              </p:cNvPr>
              <p:cNvSpPr txBox="1"/>
              <p:nvPr/>
            </p:nvSpPr>
            <p:spPr>
              <a:xfrm>
                <a:off x="1743187" y="2533222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EA5FAEB-9AF8-49EE-AF2B-7AC3FBA40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187" y="2533222"/>
                <a:ext cx="426314" cy="430887"/>
              </a:xfrm>
              <a:prstGeom prst="rect">
                <a:avLst/>
              </a:prstGeom>
              <a:blipFill>
                <a:blip r:embed="rId6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7E7D4E6-0DE7-4953-91A6-72AB2DA41DE0}"/>
                  </a:ext>
                </a:extLst>
              </p:cNvPr>
              <p:cNvSpPr txBox="1"/>
              <p:nvPr/>
            </p:nvSpPr>
            <p:spPr>
              <a:xfrm>
                <a:off x="2009689" y="1886966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7E7D4E6-0DE7-4953-91A6-72AB2DA41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89" y="1886966"/>
                <a:ext cx="42631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B19F188-DE4F-4C24-802A-640F6D868663}"/>
                  </a:ext>
                </a:extLst>
              </p:cNvPr>
              <p:cNvSpPr txBox="1"/>
              <p:nvPr/>
            </p:nvSpPr>
            <p:spPr>
              <a:xfrm>
                <a:off x="1566622" y="1871180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B19F188-DE4F-4C24-802A-640F6D868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622" y="1871180"/>
                <a:ext cx="426314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Oval 92">
            <a:extLst>
              <a:ext uri="{FF2B5EF4-FFF2-40B4-BE49-F238E27FC236}">
                <a16:creationId xmlns:a16="http://schemas.microsoft.com/office/drawing/2014/main" id="{A0923617-20DB-4E86-9C11-0528B4FFEB9B}"/>
              </a:ext>
            </a:extLst>
          </p:cNvPr>
          <p:cNvSpPr/>
          <p:nvPr/>
        </p:nvSpPr>
        <p:spPr>
          <a:xfrm>
            <a:off x="2095318" y="3054951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E1E8B881-143D-4E50-AE09-FBBD2B16D382}"/>
              </a:ext>
            </a:extLst>
          </p:cNvPr>
          <p:cNvSpPr/>
          <p:nvPr/>
        </p:nvSpPr>
        <p:spPr>
          <a:xfrm>
            <a:off x="2190511" y="3152216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635B141-D4CB-4CFC-8ED0-5C62BEF1D19D}"/>
              </a:ext>
            </a:extLst>
          </p:cNvPr>
          <p:cNvSpPr/>
          <p:nvPr/>
        </p:nvSpPr>
        <p:spPr>
          <a:xfrm>
            <a:off x="2645913" y="3152216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7BF7E21-D9C5-49F9-AC48-9779B0B8302A}"/>
              </a:ext>
            </a:extLst>
          </p:cNvPr>
          <p:cNvSpPr/>
          <p:nvPr/>
        </p:nvSpPr>
        <p:spPr>
          <a:xfrm>
            <a:off x="2424245" y="3796998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3A6700A2-82BA-4DAE-AEF4-A94E633870A2}"/>
                  </a:ext>
                </a:extLst>
              </p:cNvPr>
              <p:cNvSpPr txBox="1"/>
              <p:nvPr/>
            </p:nvSpPr>
            <p:spPr>
              <a:xfrm>
                <a:off x="2406165" y="3814692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3A6700A2-82BA-4DAE-AEF4-A94E63387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165" y="3814692"/>
                <a:ext cx="426314" cy="430887"/>
              </a:xfrm>
              <a:prstGeom prst="rect">
                <a:avLst/>
              </a:prstGeom>
              <a:blipFill>
                <a:blip r:embed="rId9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638EA40C-1429-4E57-8FD8-78FD3AC97FF9}"/>
                  </a:ext>
                </a:extLst>
              </p:cNvPr>
              <p:cNvSpPr txBox="1"/>
              <p:nvPr/>
            </p:nvSpPr>
            <p:spPr>
              <a:xfrm>
                <a:off x="2645913" y="3176534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638EA40C-1429-4E57-8FD8-78FD3AC97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913" y="3176534"/>
                <a:ext cx="426314" cy="430887"/>
              </a:xfrm>
              <a:prstGeom prst="rect">
                <a:avLst/>
              </a:prstGeom>
              <a:blipFill>
                <a:blip r:embed="rId10"/>
                <a:stretch>
                  <a:fillRect l="-1429" r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7096B045-88C3-4065-A9ED-D526865DD340}"/>
                  </a:ext>
                </a:extLst>
              </p:cNvPr>
              <p:cNvSpPr txBox="1"/>
              <p:nvPr/>
            </p:nvSpPr>
            <p:spPr>
              <a:xfrm>
                <a:off x="2202846" y="3160748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7096B045-88C3-4065-A9ED-D526865DD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46" y="3160748"/>
                <a:ext cx="426314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Oval 108">
            <a:extLst>
              <a:ext uri="{FF2B5EF4-FFF2-40B4-BE49-F238E27FC236}">
                <a16:creationId xmlns:a16="http://schemas.microsoft.com/office/drawing/2014/main" id="{1E949277-DA9B-45E7-B5F3-63208A8E9DC9}"/>
              </a:ext>
            </a:extLst>
          </p:cNvPr>
          <p:cNvSpPr/>
          <p:nvPr/>
        </p:nvSpPr>
        <p:spPr>
          <a:xfrm>
            <a:off x="2706034" y="1771935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C67DFCB-F9D8-4B91-91DD-153B753F40C0}"/>
              </a:ext>
            </a:extLst>
          </p:cNvPr>
          <p:cNvSpPr/>
          <p:nvPr/>
        </p:nvSpPr>
        <p:spPr>
          <a:xfrm>
            <a:off x="2801227" y="1869200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0F2826EB-6E9B-41D2-B132-41A980928F15}"/>
              </a:ext>
            </a:extLst>
          </p:cNvPr>
          <p:cNvSpPr/>
          <p:nvPr/>
        </p:nvSpPr>
        <p:spPr>
          <a:xfrm>
            <a:off x="3256629" y="1869200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D2B1607E-3516-4261-B1B8-E8AF0F7C714A}"/>
              </a:ext>
            </a:extLst>
          </p:cNvPr>
          <p:cNvSpPr/>
          <p:nvPr/>
        </p:nvSpPr>
        <p:spPr>
          <a:xfrm>
            <a:off x="3034961" y="2513982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1902E8E3-AEC0-4168-BD0E-01EBF51F30C1}"/>
                  </a:ext>
                </a:extLst>
              </p:cNvPr>
              <p:cNvSpPr txBox="1"/>
              <p:nvPr/>
            </p:nvSpPr>
            <p:spPr>
              <a:xfrm>
                <a:off x="3010333" y="2540284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1902E8E3-AEC0-4168-BD0E-01EBF51F3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333" y="2540284"/>
                <a:ext cx="426314" cy="430887"/>
              </a:xfrm>
              <a:prstGeom prst="rect">
                <a:avLst/>
              </a:prstGeom>
              <a:blipFill>
                <a:blip r:embed="rId12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E8B9BD04-0690-4B9C-9DBB-00C848A079DA}"/>
                  </a:ext>
                </a:extLst>
              </p:cNvPr>
              <p:cNvSpPr txBox="1"/>
              <p:nvPr/>
            </p:nvSpPr>
            <p:spPr>
              <a:xfrm>
                <a:off x="3230649" y="1903524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E8B9BD04-0690-4B9C-9DBB-00C848A07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649" y="1903524"/>
                <a:ext cx="426314" cy="430887"/>
              </a:xfrm>
              <a:prstGeom prst="rect">
                <a:avLst/>
              </a:prstGeom>
              <a:blipFill>
                <a:blip r:embed="rId13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5557C960-687A-4F95-AE38-A4F4FDFAD490}"/>
                  </a:ext>
                </a:extLst>
              </p:cNvPr>
              <p:cNvSpPr txBox="1"/>
              <p:nvPr/>
            </p:nvSpPr>
            <p:spPr>
              <a:xfrm>
                <a:off x="2804335" y="1895644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5557C960-687A-4F95-AE38-A4F4FDFAD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335" y="1895644"/>
                <a:ext cx="426314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Oval 124">
            <a:extLst>
              <a:ext uri="{FF2B5EF4-FFF2-40B4-BE49-F238E27FC236}">
                <a16:creationId xmlns:a16="http://schemas.microsoft.com/office/drawing/2014/main" id="{DC07E487-F2C1-4236-AAB3-28AEE45680CD}"/>
              </a:ext>
            </a:extLst>
          </p:cNvPr>
          <p:cNvSpPr/>
          <p:nvPr/>
        </p:nvSpPr>
        <p:spPr>
          <a:xfrm>
            <a:off x="4687131" y="1539208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7F5DDFC-7244-4F30-9D27-8E0395B9221F}"/>
              </a:ext>
            </a:extLst>
          </p:cNvPr>
          <p:cNvSpPr/>
          <p:nvPr/>
        </p:nvSpPr>
        <p:spPr>
          <a:xfrm>
            <a:off x="4900760" y="1769310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FC92E669-0AD3-49F9-96C5-EF3216FE5DE9}"/>
              </a:ext>
            </a:extLst>
          </p:cNvPr>
          <p:cNvSpPr/>
          <p:nvPr/>
        </p:nvSpPr>
        <p:spPr>
          <a:xfrm>
            <a:off x="4995953" y="1866575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3E83A47-C81D-418F-BDCA-97DFF588DAAA}"/>
              </a:ext>
            </a:extLst>
          </p:cNvPr>
          <p:cNvSpPr/>
          <p:nvPr/>
        </p:nvSpPr>
        <p:spPr>
          <a:xfrm>
            <a:off x="5451355" y="1866575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6E81A436-C7BB-4A20-846E-F434C02D9A2D}"/>
              </a:ext>
            </a:extLst>
          </p:cNvPr>
          <p:cNvSpPr/>
          <p:nvPr/>
        </p:nvSpPr>
        <p:spPr>
          <a:xfrm>
            <a:off x="5229687" y="2511357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4893D6-EDA6-4DC7-83D7-A14F8756261C}"/>
                  </a:ext>
                </a:extLst>
              </p:cNvPr>
              <p:cNvSpPr txBox="1"/>
              <p:nvPr/>
            </p:nvSpPr>
            <p:spPr>
              <a:xfrm>
                <a:off x="5209111" y="2537149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4893D6-EDA6-4DC7-83D7-A14F87562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111" y="2537149"/>
                <a:ext cx="426314" cy="430887"/>
              </a:xfrm>
              <a:prstGeom prst="rect">
                <a:avLst/>
              </a:prstGeom>
              <a:blipFill>
                <a:blip r:embed="rId15"/>
                <a:stretch>
                  <a:fillRect l="-1449" r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168A855F-6C25-43C4-A5A8-AD5BF190D2B0}"/>
                  </a:ext>
                </a:extLst>
              </p:cNvPr>
              <p:cNvSpPr txBox="1"/>
              <p:nvPr/>
            </p:nvSpPr>
            <p:spPr>
              <a:xfrm>
                <a:off x="5451355" y="1890893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168A855F-6C25-43C4-A5A8-AD5BF190D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355" y="1890893"/>
                <a:ext cx="426314" cy="430887"/>
              </a:xfrm>
              <a:prstGeom prst="rect">
                <a:avLst/>
              </a:prstGeom>
              <a:blipFill>
                <a:blip r:embed="rId16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F7D64A9B-CED7-474A-B477-778879F067B7}"/>
                  </a:ext>
                </a:extLst>
              </p:cNvPr>
              <p:cNvSpPr txBox="1"/>
              <p:nvPr/>
            </p:nvSpPr>
            <p:spPr>
              <a:xfrm>
                <a:off x="5008288" y="1875107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F7D64A9B-CED7-474A-B477-778879F06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288" y="1875107"/>
                <a:ext cx="426314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Oval 144">
            <a:extLst>
              <a:ext uri="{FF2B5EF4-FFF2-40B4-BE49-F238E27FC236}">
                <a16:creationId xmlns:a16="http://schemas.microsoft.com/office/drawing/2014/main" id="{1F20E599-A399-41AA-A347-E90AA46B9D3D}"/>
              </a:ext>
            </a:extLst>
          </p:cNvPr>
          <p:cNvSpPr/>
          <p:nvPr/>
        </p:nvSpPr>
        <p:spPr>
          <a:xfrm>
            <a:off x="5536984" y="3058878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4E16271A-3653-4B5A-9C21-96942036CC71}"/>
              </a:ext>
            </a:extLst>
          </p:cNvPr>
          <p:cNvSpPr/>
          <p:nvPr/>
        </p:nvSpPr>
        <p:spPr>
          <a:xfrm>
            <a:off x="5632177" y="3156143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2FE127FD-45B3-4AEB-B820-F8ED1C333084}"/>
              </a:ext>
            </a:extLst>
          </p:cNvPr>
          <p:cNvSpPr/>
          <p:nvPr/>
        </p:nvSpPr>
        <p:spPr>
          <a:xfrm>
            <a:off x="6087579" y="3156143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52BE504C-EAEB-4CCA-B9A8-C7D3842CE056}"/>
              </a:ext>
            </a:extLst>
          </p:cNvPr>
          <p:cNvSpPr/>
          <p:nvPr/>
        </p:nvSpPr>
        <p:spPr>
          <a:xfrm>
            <a:off x="5865911" y="3800925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A139ABF7-B42F-4344-91AC-999404F7738B}"/>
                  </a:ext>
                </a:extLst>
              </p:cNvPr>
              <p:cNvSpPr txBox="1"/>
              <p:nvPr/>
            </p:nvSpPr>
            <p:spPr>
              <a:xfrm>
                <a:off x="5865684" y="3826717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A139ABF7-B42F-4344-91AC-999404F77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684" y="3826717"/>
                <a:ext cx="426314" cy="430887"/>
              </a:xfrm>
              <a:prstGeom prst="rect">
                <a:avLst/>
              </a:prstGeom>
              <a:blipFill>
                <a:blip r:embed="rId18"/>
                <a:stretch>
                  <a:fillRect l="-1429" r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B36C74A7-FCD5-4F80-8067-2EFE4488BE57}"/>
                  </a:ext>
                </a:extLst>
              </p:cNvPr>
              <p:cNvSpPr txBox="1"/>
              <p:nvPr/>
            </p:nvSpPr>
            <p:spPr>
              <a:xfrm>
                <a:off x="6087579" y="3180461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B36C74A7-FCD5-4F80-8067-2EFE4488B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579" y="3180461"/>
                <a:ext cx="426314" cy="430887"/>
              </a:xfrm>
              <a:prstGeom prst="rect">
                <a:avLst/>
              </a:prstGeom>
              <a:blipFill>
                <a:blip r:embed="rId19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DE771638-C6E2-4D62-889B-377DCA59350D}"/>
                  </a:ext>
                </a:extLst>
              </p:cNvPr>
              <p:cNvSpPr txBox="1"/>
              <p:nvPr/>
            </p:nvSpPr>
            <p:spPr>
              <a:xfrm>
                <a:off x="5644512" y="3164675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DE771638-C6E2-4D62-889B-377DCA593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512" y="3164675"/>
                <a:ext cx="426314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Oval 160">
            <a:extLst>
              <a:ext uri="{FF2B5EF4-FFF2-40B4-BE49-F238E27FC236}">
                <a16:creationId xmlns:a16="http://schemas.microsoft.com/office/drawing/2014/main" id="{47A6B97F-60E2-4C25-9519-36ED6FB080D7}"/>
              </a:ext>
            </a:extLst>
          </p:cNvPr>
          <p:cNvSpPr/>
          <p:nvPr/>
        </p:nvSpPr>
        <p:spPr>
          <a:xfrm>
            <a:off x="6147700" y="1775862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FE7EFB13-D980-46D6-B769-91FF96BB3340}"/>
              </a:ext>
            </a:extLst>
          </p:cNvPr>
          <p:cNvSpPr/>
          <p:nvPr/>
        </p:nvSpPr>
        <p:spPr>
          <a:xfrm>
            <a:off x="6242893" y="1873127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2F7E463D-B427-4F05-B299-E0A2F24A17A2}"/>
              </a:ext>
            </a:extLst>
          </p:cNvPr>
          <p:cNvSpPr/>
          <p:nvPr/>
        </p:nvSpPr>
        <p:spPr>
          <a:xfrm>
            <a:off x="6698295" y="1873127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7832B8ED-B4AF-4425-8220-D76E719B0C8A}"/>
              </a:ext>
            </a:extLst>
          </p:cNvPr>
          <p:cNvSpPr/>
          <p:nvPr/>
        </p:nvSpPr>
        <p:spPr>
          <a:xfrm>
            <a:off x="6476627" y="2517909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AF709A50-A921-44ED-8263-F737A395F367}"/>
                  </a:ext>
                </a:extLst>
              </p:cNvPr>
              <p:cNvSpPr txBox="1"/>
              <p:nvPr/>
            </p:nvSpPr>
            <p:spPr>
              <a:xfrm>
                <a:off x="6476400" y="2543701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AF709A50-A921-44ED-8263-F737A395F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400" y="2543701"/>
                <a:ext cx="426314" cy="430887"/>
              </a:xfrm>
              <a:prstGeom prst="rect">
                <a:avLst/>
              </a:prstGeom>
              <a:blipFill>
                <a:blip r:embed="rId21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A5E9CF97-5608-4F9F-9A71-CA2CB36C524E}"/>
                  </a:ext>
                </a:extLst>
              </p:cNvPr>
              <p:cNvSpPr txBox="1"/>
              <p:nvPr/>
            </p:nvSpPr>
            <p:spPr>
              <a:xfrm>
                <a:off x="6698295" y="1897445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A5E9CF97-5608-4F9F-9A71-CA2CB36C5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295" y="1897445"/>
                <a:ext cx="426314" cy="430887"/>
              </a:xfrm>
              <a:prstGeom prst="rect">
                <a:avLst/>
              </a:prstGeom>
              <a:blipFill>
                <a:blip r:embed="rId22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6C80A23C-4E2F-4BCB-A482-D6287DD96E22}"/>
                  </a:ext>
                </a:extLst>
              </p:cNvPr>
              <p:cNvSpPr txBox="1"/>
              <p:nvPr/>
            </p:nvSpPr>
            <p:spPr>
              <a:xfrm>
                <a:off x="6255228" y="1881659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6C80A23C-4E2F-4BCB-A482-D6287DD96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228" y="1881659"/>
                <a:ext cx="426314" cy="43088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7" name="Oval 176">
            <a:extLst>
              <a:ext uri="{FF2B5EF4-FFF2-40B4-BE49-F238E27FC236}">
                <a16:creationId xmlns:a16="http://schemas.microsoft.com/office/drawing/2014/main" id="{1BFA92F5-C6A0-4C95-BAF8-BC1B1F42E226}"/>
              </a:ext>
            </a:extLst>
          </p:cNvPr>
          <p:cNvSpPr/>
          <p:nvPr/>
        </p:nvSpPr>
        <p:spPr>
          <a:xfrm>
            <a:off x="2904755" y="3951519"/>
            <a:ext cx="2796466" cy="273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E8D1F8A8-63D2-4501-BFF7-4BFC0BF841FA}"/>
              </a:ext>
            </a:extLst>
          </p:cNvPr>
          <p:cNvSpPr/>
          <p:nvPr/>
        </p:nvSpPr>
        <p:spPr>
          <a:xfrm>
            <a:off x="3118384" y="4181621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D495A35A-2B3A-4C65-991B-32646E41AF14}"/>
              </a:ext>
            </a:extLst>
          </p:cNvPr>
          <p:cNvSpPr/>
          <p:nvPr/>
        </p:nvSpPr>
        <p:spPr>
          <a:xfrm>
            <a:off x="3213577" y="4278886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14765B70-348A-49CC-9D87-AF2A0EC933D1}"/>
              </a:ext>
            </a:extLst>
          </p:cNvPr>
          <p:cNvSpPr/>
          <p:nvPr/>
        </p:nvSpPr>
        <p:spPr>
          <a:xfrm>
            <a:off x="3668979" y="4278886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2BFDFE61-1C0E-45C9-A60C-253880B4BBBC}"/>
              </a:ext>
            </a:extLst>
          </p:cNvPr>
          <p:cNvSpPr/>
          <p:nvPr/>
        </p:nvSpPr>
        <p:spPr>
          <a:xfrm>
            <a:off x="3447311" y="4923668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CC5B145-BE08-47F2-8733-A687A88ED79A}"/>
                  </a:ext>
                </a:extLst>
              </p:cNvPr>
              <p:cNvSpPr txBox="1"/>
              <p:nvPr/>
            </p:nvSpPr>
            <p:spPr>
              <a:xfrm>
                <a:off x="3447084" y="4949460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CC5B145-BE08-47F2-8733-A687A88ED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084" y="4949460"/>
                <a:ext cx="426314" cy="430887"/>
              </a:xfrm>
              <a:prstGeom prst="rect">
                <a:avLst/>
              </a:prstGeom>
              <a:blipFill>
                <a:blip r:embed="rId24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3AD1F8E9-C19D-4C56-B817-9E3169DB33C9}"/>
                  </a:ext>
                </a:extLst>
              </p:cNvPr>
              <p:cNvSpPr txBox="1"/>
              <p:nvPr/>
            </p:nvSpPr>
            <p:spPr>
              <a:xfrm>
                <a:off x="3668979" y="4303204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3AD1F8E9-C19D-4C56-B817-9E3169DB3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979" y="4303204"/>
                <a:ext cx="426314" cy="430887"/>
              </a:xfrm>
              <a:prstGeom prst="rect">
                <a:avLst/>
              </a:prstGeom>
              <a:blipFill>
                <a:blip r:embed="rId25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5EA619B3-2D86-4E6B-B1AD-A7245D61E2D5}"/>
                  </a:ext>
                </a:extLst>
              </p:cNvPr>
              <p:cNvSpPr txBox="1"/>
              <p:nvPr/>
            </p:nvSpPr>
            <p:spPr>
              <a:xfrm>
                <a:off x="3225912" y="4287418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5EA619B3-2D86-4E6B-B1AD-A7245D61E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912" y="4287418"/>
                <a:ext cx="426314" cy="43088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7" name="Oval 196">
            <a:extLst>
              <a:ext uri="{FF2B5EF4-FFF2-40B4-BE49-F238E27FC236}">
                <a16:creationId xmlns:a16="http://schemas.microsoft.com/office/drawing/2014/main" id="{948D2FAF-F99A-49E3-BE98-90828C084D02}"/>
              </a:ext>
            </a:extLst>
          </p:cNvPr>
          <p:cNvSpPr/>
          <p:nvPr/>
        </p:nvSpPr>
        <p:spPr>
          <a:xfrm>
            <a:off x="3754608" y="5471189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E26D2979-D2DD-4192-8E5B-F9C86B63EAF0}"/>
              </a:ext>
            </a:extLst>
          </p:cNvPr>
          <p:cNvSpPr/>
          <p:nvPr/>
        </p:nvSpPr>
        <p:spPr>
          <a:xfrm>
            <a:off x="3849801" y="5568454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34884405-DB48-401B-9176-C8D8025D26C5}"/>
              </a:ext>
            </a:extLst>
          </p:cNvPr>
          <p:cNvSpPr/>
          <p:nvPr/>
        </p:nvSpPr>
        <p:spPr>
          <a:xfrm>
            <a:off x="4305203" y="5568454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344FCAB7-0EAF-4DF6-BDDA-16F79B737F78}"/>
              </a:ext>
            </a:extLst>
          </p:cNvPr>
          <p:cNvSpPr/>
          <p:nvPr/>
        </p:nvSpPr>
        <p:spPr>
          <a:xfrm>
            <a:off x="4083535" y="6213236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290EEE95-497D-41E8-B298-CFA79E455834}"/>
                  </a:ext>
                </a:extLst>
              </p:cNvPr>
              <p:cNvSpPr txBox="1"/>
              <p:nvPr/>
            </p:nvSpPr>
            <p:spPr>
              <a:xfrm>
                <a:off x="4083308" y="6239028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26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290EEE95-497D-41E8-B298-CFA79E4558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308" y="6239028"/>
                <a:ext cx="426314" cy="430887"/>
              </a:xfrm>
              <a:prstGeom prst="rect">
                <a:avLst/>
              </a:prstGeom>
              <a:blipFill>
                <a:blip r:embed="rId27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E61984B1-73F5-4E3C-9712-AD7DF2224DFA}"/>
                  </a:ext>
                </a:extLst>
              </p:cNvPr>
              <p:cNvSpPr txBox="1"/>
              <p:nvPr/>
            </p:nvSpPr>
            <p:spPr>
              <a:xfrm>
                <a:off x="4305203" y="5592772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E61984B1-73F5-4E3C-9712-AD7DF2224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203" y="5592772"/>
                <a:ext cx="426314" cy="430887"/>
              </a:xfrm>
              <a:prstGeom prst="rect">
                <a:avLst/>
              </a:prstGeom>
              <a:blipFill>
                <a:blip r:embed="rId28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76F61D11-F2AD-491D-8016-C8FFEA30F545}"/>
                  </a:ext>
                </a:extLst>
              </p:cNvPr>
              <p:cNvSpPr txBox="1"/>
              <p:nvPr/>
            </p:nvSpPr>
            <p:spPr>
              <a:xfrm>
                <a:off x="3862136" y="5576986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76F61D11-F2AD-491D-8016-C8FFEA30F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136" y="5576986"/>
                <a:ext cx="426314" cy="43088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3" name="Oval 212">
            <a:extLst>
              <a:ext uri="{FF2B5EF4-FFF2-40B4-BE49-F238E27FC236}">
                <a16:creationId xmlns:a16="http://schemas.microsoft.com/office/drawing/2014/main" id="{1DF68A95-5055-4A7A-847C-A61DFC2559AA}"/>
              </a:ext>
            </a:extLst>
          </p:cNvPr>
          <p:cNvSpPr/>
          <p:nvPr/>
        </p:nvSpPr>
        <p:spPr>
          <a:xfrm>
            <a:off x="4365324" y="4188173"/>
            <a:ext cx="1096760" cy="12148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8ADD8657-96AF-4D9C-8C8C-4595C59BC114}"/>
              </a:ext>
            </a:extLst>
          </p:cNvPr>
          <p:cNvSpPr/>
          <p:nvPr/>
        </p:nvSpPr>
        <p:spPr>
          <a:xfrm>
            <a:off x="4460517" y="4285438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B4C7D4CC-6248-4224-A43B-EA03A71680DB}"/>
              </a:ext>
            </a:extLst>
          </p:cNvPr>
          <p:cNvSpPr/>
          <p:nvPr/>
        </p:nvSpPr>
        <p:spPr>
          <a:xfrm>
            <a:off x="4915919" y="4285438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834D2897-7CFE-4E57-B1B8-7F71F874CE01}"/>
              </a:ext>
            </a:extLst>
          </p:cNvPr>
          <p:cNvSpPr/>
          <p:nvPr/>
        </p:nvSpPr>
        <p:spPr>
          <a:xfrm>
            <a:off x="4694251" y="4930220"/>
            <a:ext cx="426315" cy="4728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F8AAF59B-9288-407F-9B36-FD18EEAFF733}"/>
                  </a:ext>
                </a:extLst>
              </p:cNvPr>
              <p:cNvSpPr txBox="1"/>
              <p:nvPr/>
            </p:nvSpPr>
            <p:spPr>
              <a:xfrm>
                <a:off x="4694024" y="4956012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F8AAF59B-9288-407F-9B36-FD18EEAFF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024" y="4956012"/>
                <a:ext cx="426314" cy="430887"/>
              </a:xfrm>
              <a:prstGeom prst="rect">
                <a:avLst/>
              </a:prstGeom>
              <a:blipFill>
                <a:blip r:embed="rId30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0F92D2F3-1076-4CD6-A2B5-11792CD4D08C}"/>
                  </a:ext>
                </a:extLst>
              </p:cNvPr>
              <p:cNvSpPr txBox="1"/>
              <p:nvPr/>
            </p:nvSpPr>
            <p:spPr>
              <a:xfrm>
                <a:off x="4915919" y="4309756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0F92D2F3-1076-4CD6-A2B5-11792CD4D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919" y="4309756"/>
                <a:ext cx="426314" cy="430887"/>
              </a:xfrm>
              <a:prstGeom prst="rect">
                <a:avLst/>
              </a:prstGeom>
              <a:blipFill>
                <a:blip r:embed="rId31"/>
                <a:stretch>
                  <a:fillRect l="-1429" r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93AF1500-04B6-49C8-8C5F-0A26832AB354}"/>
                  </a:ext>
                </a:extLst>
              </p:cNvPr>
              <p:cNvSpPr txBox="1"/>
              <p:nvPr/>
            </p:nvSpPr>
            <p:spPr>
              <a:xfrm>
                <a:off x="4472852" y="4293970"/>
                <a:ext cx="42631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93AF1500-04B6-49C8-8C5F-0A26832AB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852" y="4293970"/>
                <a:ext cx="426314" cy="43088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918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80988-3B65-42D2-9A3A-73884EA6D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Local-Global Principle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F62210-9267-48E0-BD13-A3E9008BF3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The existence or non-existence of solutions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US" sz="2400" dirty="0"/>
                  <a:t> (</a:t>
                </a:r>
                <a:r>
                  <a:rPr lang="en-US" sz="2400" i="1" dirty="0"/>
                  <a:t>global solutions</a:t>
                </a:r>
                <a:r>
                  <a:rPr lang="en-US" sz="2400" dirty="0"/>
                  <a:t>) of a Diophantine equation can be detected by studying, for each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≤∞</m:t>
                    </m:r>
                  </m:oMath>
                </a14:m>
                <a:r>
                  <a:rPr lang="en-US" sz="2400" dirty="0"/>
                  <a:t>, the solutions of the equation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400" dirty="0"/>
                  <a:t> (</a:t>
                </a:r>
                <a:r>
                  <a:rPr lang="en-US" sz="2400" i="1" dirty="0"/>
                  <a:t>local solutions</a:t>
                </a:r>
                <a:r>
                  <a:rPr lang="en-US" sz="2400" dirty="0"/>
                  <a:t>)</a:t>
                </a:r>
              </a:p>
              <a:p>
                <a:r>
                  <a:rPr lang="en-US" sz="2400" dirty="0"/>
                  <a:t>In the local setting there is an analogue to Newton’s method called Hensel’s lemma</a:t>
                </a:r>
              </a:p>
              <a:p>
                <a:r>
                  <a:rPr lang="en-US" sz="2400" dirty="0"/>
                  <a:t>Analysis is easy, number theory is hard </a:t>
                </a:r>
                <a:r>
                  <a:rPr lang="en-US" sz="2400" dirty="0">
                    <a:sym typeface="Wingdings" panose="05000000000000000000" pitchFamily="2" charset="2"/>
                  </a:rPr>
                  <a:t>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F62210-9267-48E0-BD13-A3E9008BF3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1163" r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274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FB89-3931-4B60-AC0A-FA7B0F57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Hasse-Minkowski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D29738-EC1E-4F73-8E32-0E5CC533A4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i="1" dirty="0"/>
                  <a:t>	</a:t>
                </a:r>
                <a:r>
                  <a:rPr lang="en-US" sz="2400" dirty="0"/>
                  <a:t>Let 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</m:e>
                    </m:nary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ℚ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be a quadratic form.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 has a non-trivial solution in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US" sz="2400" dirty="0"/>
                  <a:t> if and only if it has a non-trivial solution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ℚ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2400" dirty="0"/>
                  <a:t> for each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≤∞</m:t>
                    </m:r>
                  </m:oMath>
                </a14:m>
                <a:endParaRPr lang="en-US" sz="2400" b="0" dirty="0"/>
              </a:p>
              <a:p>
                <a:endParaRPr lang="en-US" sz="2400" dirty="0"/>
              </a:p>
              <a:p>
                <a:r>
                  <a:rPr lang="en-US" sz="2400" dirty="0"/>
                  <a:t>Unfortunately, not true for higher degrees, e.g.</a:t>
                </a:r>
                <a:endParaRPr 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D29738-EC1E-4F73-8E32-0E5CC533A4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0" t="-2471" r="-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910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ACC1-B910-43F4-A807-C5A74981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A53E-09B9-492C-BFCB-DCECEB385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p-</a:t>
            </a:r>
            <a:r>
              <a:rPr lang="en-US" dirty="0" err="1"/>
              <a:t>adic</a:t>
            </a:r>
            <a:r>
              <a:rPr lang="en-US" dirty="0"/>
              <a:t> Numbers: An Introduction by Fernando Q. </a:t>
            </a:r>
            <a:r>
              <a:rPr lang="en-US" dirty="0" err="1"/>
              <a:t>Gouvea</a:t>
            </a:r>
            <a:endParaRPr lang="en-US" dirty="0"/>
          </a:p>
          <a:p>
            <a:r>
              <a:rPr lang="en-US" dirty="0"/>
              <a:t>A Course in Arithmetic by J. P. Serre</a:t>
            </a:r>
          </a:p>
        </p:txBody>
      </p:sp>
    </p:spTree>
    <p:extLst>
      <p:ext uri="{BB962C8B-B14F-4D97-AF65-F5344CB8AC3E}">
        <p14:creationId xmlns:p14="http://schemas.microsoft.com/office/powerpoint/2010/main" val="242077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BA86CC-34C3-43C1-B328-62490FE69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5AAC36-29EC-4347-B693-4262471B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Goals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9CF4C9D6-90BC-48A0-91E8-0F0373CA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BDD99-680C-4719-A0E4-BB0B2C8F0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4" y="1645920"/>
            <a:ext cx="6294448" cy="4470821"/>
          </a:xfrm>
        </p:spPr>
        <p:txBody>
          <a:bodyPr>
            <a:normAutofit/>
          </a:bodyPr>
          <a:lstStyle/>
          <a:p>
            <a:r>
              <a:rPr lang="en-US" dirty="0"/>
              <a:t>Constructing the “p-</a:t>
            </a:r>
            <a:r>
              <a:rPr lang="en-US" dirty="0" err="1"/>
              <a:t>adic</a:t>
            </a:r>
            <a:r>
              <a:rPr lang="en-US" dirty="0"/>
              <a:t> numbers” and their properties</a:t>
            </a:r>
          </a:p>
          <a:p>
            <a:r>
              <a:rPr lang="en-US" dirty="0" err="1"/>
              <a:t>Hasse-Minkowski</a:t>
            </a:r>
            <a:r>
              <a:rPr lang="en-US" dirty="0"/>
              <a:t> Theorem – a powerful method for solving </a:t>
            </a:r>
            <a:r>
              <a:rPr lang="en-US"/>
              <a:t>Diophantine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1AAE-81CC-4FED-8255-32C37D98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is fundamental to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235030-91DE-4233-B686-2A3733E62E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7830" y="1688958"/>
                <a:ext cx="8946541" cy="419548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completion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US" dirty="0"/>
                  <a:t> using the usual notion of distance</a:t>
                </a:r>
              </a:p>
              <a:p>
                <a:r>
                  <a:rPr lang="en-US" dirty="0"/>
                  <a:t>There is no reason why distance needs to be defined this way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235030-91DE-4233-B686-2A3733E62E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7830" y="1688958"/>
                <a:ext cx="8946541" cy="4195481"/>
              </a:xfrm>
              <a:blipFill>
                <a:blip r:embed="rId2"/>
                <a:stretch>
                  <a:fillRect l="-341" t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A3196111-4E09-470B-8DC7-C9DE68E0200E}"/>
              </a:ext>
            </a:extLst>
          </p:cNvPr>
          <p:cNvSpPr/>
          <p:nvPr/>
        </p:nvSpPr>
        <p:spPr>
          <a:xfrm>
            <a:off x="7677225" y="4232749"/>
            <a:ext cx="142043" cy="15979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36B0F7-85A5-4FCB-9F04-FC71580AF96E}"/>
              </a:ext>
            </a:extLst>
          </p:cNvPr>
          <p:cNvCxnSpPr>
            <a:stCxn id="9" idx="2"/>
          </p:cNvCxnSpPr>
          <p:nvPr/>
        </p:nvCxnSpPr>
        <p:spPr>
          <a:xfrm flipH="1" flipV="1">
            <a:off x="646111" y="4268260"/>
            <a:ext cx="7031114" cy="443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452C793-1DCE-4D71-9EE1-BE781F6A3B81}"/>
              </a:ext>
            </a:extLst>
          </p:cNvPr>
          <p:cNvCxnSpPr>
            <a:cxnSpLocks/>
            <a:stCxn id="9" idx="6"/>
          </p:cNvCxnSpPr>
          <p:nvPr/>
        </p:nvCxnSpPr>
        <p:spPr>
          <a:xfrm>
            <a:off x="7819268" y="4312648"/>
            <a:ext cx="32758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6653A0-19DE-495D-9339-569507D56189}"/>
              </a:ext>
            </a:extLst>
          </p:cNvPr>
          <p:cNvCxnSpPr>
            <a:cxnSpLocks/>
          </p:cNvCxnSpPr>
          <p:nvPr/>
        </p:nvCxnSpPr>
        <p:spPr>
          <a:xfrm>
            <a:off x="5552503" y="3895398"/>
            <a:ext cx="0" cy="3373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0A6EAB5-D64F-40B6-9328-9A7AD7A967E5}"/>
                  </a:ext>
                </a:extLst>
              </p:cNvPr>
              <p:cNvSpPr txBox="1"/>
              <p:nvPr/>
            </p:nvSpPr>
            <p:spPr>
              <a:xfrm>
                <a:off x="5323905" y="3429000"/>
                <a:ext cx="4571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0A6EAB5-D64F-40B6-9328-9A7AD7A967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905" y="3429000"/>
                <a:ext cx="457196" cy="430887"/>
              </a:xfrm>
              <a:prstGeom prst="rect">
                <a:avLst/>
              </a:prstGeom>
              <a:blipFill>
                <a:blip r:embed="rId3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AFC6C1-CAD0-4B23-9ED7-F0BAC0134138}"/>
              </a:ext>
            </a:extLst>
          </p:cNvPr>
          <p:cNvCxnSpPr>
            <a:cxnSpLocks/>
          </p:cNvCxnSpPr>
          <p:nvPr/>
        </p:nvCxnSpPr>
        <p:spPr>
          <a:xfrm>
            <a:off x="6326340" y="3895398"/>
            <a:ext cx="0" cy="3373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936B728-B3A7-49FF-99A4-F7075A5851D4}"/>
                  </a:ext>
                </a:extLst>
              </p:cNvPr>
              <p:cNvSpPr txBox="1"/>
              <p:nvPr/>
            </p:nvSpPr>
            <p:spPr>
              <a:xfrm>
                <a:off x="6097742" y="3429000"/>
                <a:ext cx="4571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936B728-B3A7-49FF-99A4-F7075A585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742" y="3429000"/>
                <a:ext cx="457196" cy="430887"/>
              </a:xfrm>
              <a:prstGeom prst="rect">
                <a:avLst/>
              </a:prstGeom>
              <a:blipFill>
                <a:blip r:embed="rId4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486A0AE-1A53-4418-A691-A5BBD719F692}"/>
              </a:ext>
            </a:extLst>
          </p:cNvPr>
          <p:cNvCxnSpPr>
            <a:cxnSpLocks/>
          </p:cNvCxnSpPr>
          <p:nvPr/>
        </p:nvCxnSpPr>
        <p:spPr>
          <a:xfrm>
            <a:off x="6871579" y="3895398"/>
            <a:ext cx="0" cy="3373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CBF3BF-D1F3-4D87-8E08-4A0C6C60A535}"/>
                  </a:ext>
                </a:extLst>
              </p:cNvPr>
              <p:cNvSpPr txBox="1"/>
              <p:nvPr/>
            </p:nvSpPr>
            <p:spPr>
              <a:xfrm>
                <a:off x="6642981" y="3429000"/>
                <a:ext cx="4571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6CBF3BF-D1F3-4D87-8E08-4A0C6C60A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981" y="3429000"/>
                <a:ext cx="457196" cy="430887"/>
              </a:xfrm>
              <a:prstGeom prst="rect">
                <a:avLst/>
              </a:prstGeom>
              <a:blipFill>
                <a:blip r:embed="rId5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7C5BFAD-6FA5-453D-BC9A-BF86B40319CE}"/>
              </a:ext>
            </a:extLst>
          </p:cNvPr>
          <p:cNvCxnSpPr>
            <a:cxnSpLocks/>
          </p:cNvCxnSpPr>
          <p:nvPr/>
        </p:nvCxnSpPr>
        <p:spPr>
          <a:xfrm>
            <a:off x="7457507" y="3895398"/>
            <a:ext cx="0" cy="3373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F433B5A-6F85-4B3F-A9AE-56161B670524}"/>
                  </a:ext>
                </a:extLst>
              </p:cNvPr>
              <p:cNvSpPr txBox="1"/>
              <p:nvPr/>
            </p:nvSpPr>
            <p:spPr>
              <a:xfrm>
                <a:off x="7188220" y="3464511"/>
                <a:ext cx="4571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F433B5A-6F85-4B3F-A9AE-56161B670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220" y="3464511"/>
                <a:ext cx="457196" cy="430887"/>
              </a:xfrm>
              <a:prstGeom prst="rect">
                <a:avLst/>
              </a:prstGeom>
              <a:blipFill>
                <a:blip r:embed="rId6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7DEAFEC-F183-4DBE-BE1F-C6EDA8FAD3C8}"/>
              </a:ext>
            </a:extLst>
          </p:cNvPr>
          <p:cNvCxnSpPr>
            <a:cxnSpLocks/>
          </p:cNvCxnSpPr>
          <p:nvPr/>
        </p:nvCxnSpPr>
        <p:spPr>
          <a:xfrm>
            <a:off x="7686105" y="3895398"/>
            <a:ext cx="0" cy="3373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5453983-ADF3-4C7A-96EF-92D35A533696}"/>
                  </a:ext>
                </a:extLst>
              </p:cNvPr>
              <p:cNvSpPr txBox="1"/>
              <p:nvPr/>
            </p:nvSpPr>
            <p:spPr>
              <a:xfrm>
                <a:off x="7504861" y="3457528"/>
                <a:ext cx="4571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5453983-ADF3-4C7A-96EF-92D35A533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861" y="3457528"/>
                <a:ext cx="457196" cy="430887"/>
              </a:xfrm>
              <a:prstGeom prst="rect">
                <a:avLst/>
              </a:prstGeom>
              <a:blipFill>
                <a:blip r:embed="rId7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EB3A77A-81CC-4A0B-AF7E-D8B4BDB0756C}"/>
              </a:ext>
            </a:extLst>
          </p:cNvPr>
          <p:cNvCxnSpPr>
            <a:cxnSpLocks/>
          </p:cNvCxnSpPr>
          <p:nvPr/>
        </p:nvCxnSpPr>
        <p:spPr>
          <a:xfrm flipV="1">
            <a:off x="7751961" y="4486266"/>
            <a:ext cx="0" cy="5958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7428429-5005-4A65-B13C-E9E8639606B5}"/>
                  </a:ext>
                </a:extLst>
              </p:cNvPr>
              <p:cNvSpPr txBox="1"/>
              <p:nvPr/>
            </p:nvSpPr>
            <p:spPr>
              <a:xfrm>
                <a:off x="7519648" y="5089299"/>
                <a:ext cx="457196" cy="470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7428429-5005-4A65-B13C-E9E863960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648" y="5089299"/>
                <a:ext cx="457196" cy="4708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87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E320-A0F0-4446-BBCA-241EB1735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2682241"/>
            <a:ext cx="3522879" cy="136550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The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B1C85B-D046-4FDB-BEC0-C5872B574D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29164" y="2243328"/>
                <a:ext cx="6294448" cy="447082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Define a different distance function</a:t>
                </a:r>
              </a:p>
              <a:p>
                <a:r>
                  <a:rPr lang="en-US" dirty="0"/>
                  <a:t>Find the closure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US" dirty="0"/>
                  <a:t> with respect to that distance function</a:t>
                </a:r>
              </a:p>
              <a:p>
                <a:r>
                  <a:rPr lang="en-US" dirty="0"/>
                  <a:t>The result is a collection of fields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called the p-</a:t>
                </a:r>
                <a:r>
                  <a:rPr lang="en-US" dirty="0" err="1"/>
                  <a:t>adic</a:t>
                </a:r>
                <a:r>
                  <a:rPr lang="en-US" dirty="0"/>
                  <a:t> numbers. There is one for every prime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and “the infinity prime”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=∞</m:t>
                    </m:r>
                  </m:oMath>
                </a14:m>
                <a:r>
                  <a:rPr lang="en-US" dirty="0"/>
                  <a:t>. By convention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B1C85B-D046-4FDB-BEC0-C5872B574D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9164" y="2243328"/>
                <a:ext cx="6294448" cy="4470821"/>
              </a:xfrm>
              <a:blipFill>
                <a:blip r:embed="rId3"/>
                <a:stretch>
                  <a:fillRect l="-387" t="-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077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D67F-08C7-4577-9AA7-DFCAA208D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Ostrowski’s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99FB5F-28D9-4E7D-B0FB-2870CC729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There are only three types of norms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US" dirty="0"/>
                  <a:t> :</a:t>
                </a:r>
              </a:p>
              <a:p>
                <a:pPr lvl="1"/>
                <a:r>
                  <a:rPr lang="en-US" dirty="0"/>
                  <a:t>Trivial absolute value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𝑒𝑙𝑠𝑒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“usual” absolute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en-US" dirty="0"/>
                  <a:t> (Archimedean)</a:t>
                </a:r>
              </a:p>
              <a:p>
                <a:pPr lvl="1"/>
                <a:r>
                  <a:rPr lang="en-US" dirty="0"/>
                  <a:t>p-</a:t>
                </a:r>
                <a:r>
                  <a:rPr lang="en-US" dirty="0" err="1"/>
                  <a:t>adic</a:t>
                </a:r>
                <a:r>
                  <a:rPr lang="en-US" dirty="0"/>
                  <a:t> absolute value (non-Archimedean)</a:t>
                </a:r>
              </a:p>
              <a:p>
                <a:pPr lvl="2"/>
                <a:r>
                  <a:rPr lang="en-US" dirty="0"/>
                  <a:t>For a prime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US" dirty="0"/>
                  <a:t> there is some k,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does not divide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99FB5F-28D9-4E7D-B0FB-2870CC729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1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26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D4C5-0E18-487A-9C81-69C236739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84EA49-D8EC-46B7-BF19-BFC2A2B672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⋅2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⋅50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121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=121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84EA49-D8EC-46B7-BF19-BFC2A2B672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46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9023-096F-4031-B639-E8F0C7F36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non-Archimedean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309380-B95B-4870-9C55-91CA1BD3E9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An absolute value is non-Archimedean if and onl</a:t>
                </a:r>
                <a:r>
                  <a:rPr lang="en-US" dirty="0"/>
                  <a:t>y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b="0" dirty="0"/>
                  <a:t>This is equivalent to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Geometry and Topology</a:t>
                </a:r>
              </a:p>
              <a:p>
                <a:pPr lvl="1"/>
                <a:r>
                  <a:rPr lang="en-US" dirty="0"/>
                  <a:t>“Every triangle is isosceles”</a:t>
                </a:r>
              </a:p>
              <a:p>
                <a:pPr lvl="1"/>
                <a:r>
                  <a:rPr lang="en-US" dirty="0"/>
                  <a:t>Every point of a ball is at the center</a:t>
                </a:r>
              </a:p>
              <a:p>
                <a:pPr lvl="1"/>
                <a:r>
                  <a:rPr lang="en-US" dirty="0"/>
                  <a:t>Balls are either disjoint or contained in one another</a:t>
                </a:r>
              </a:p>
              <a:p>
                <a:pPr lvl="1"/>
                <a:r>
                  <a:rPr lang="en-US" dirty="0"/>
                  <a:t>The space is totally disconnected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309380-B95B-4870-9C55-91CA1BD3E9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1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63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653EDA-11F1-44C7-99F5-D90210D0983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Topology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653EDA-11F1-44C7-99F5-D90210D098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Content Placeholder 231">
                <a:extLst>
                  <a:ext uri="{FF2B5EF4-FFF2-40B4-BE49-F238E27FC236}">
                    <a16:creationId xmlns:a16="http://schemas.microsoft.com/office/drawing/2014/main" id="{0A98F2FE-F5F5-4D38-9213-4799A0D54E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22729" y="1853248"/>
                <a:ext cx="8946541" cy="4195481"/>
              </a:xfrm>
            </p:spPr>
            <p:txBody>
              <a:bodyPr/>
              <a:lstStyle/>
              <a:p>
                <a:r>
                  <a:rPr lang="en-US" dirty="0"/>
                  <a:t>Numbers 0 (mod 3) are at distance 1/3 or less</a:t>
                </a:r>
              </a:p>
              <a:p>
                <a:pPr lvl="1"/>
                <a:r>
                  <a:rPr lang="en-US" dirty="0"/>
                  <a:t>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3 −24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3⋅7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Numbers 0 (mod 9) are at distance 1/9 or less</a:t>
                </a:r>
              </a:p>
              <a:p>
                <a:pPr lvl="1"/>
                <a:r>
                  <a:rPr lang="en-US" dirty="0"/>
                  <a:t>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18 −9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Numbers 0 (mod 27) are at distance 1/27 or less…</a:t>
                </a:r>
              </a:p>
            </p:txBody>
          </p:sp>
        </mc:Choice>
        <mc:Fallback xmlns="">
          <p:sp>
            <p:nvSpPr>
              <p:cNvPr id="232" name="Content Placeholder 231">
                <a:extLst>
                  <a:ext uri="{FF2B5EF4-FFF2-40B4-BE49-F238E27FC236}">
                    <a16:creationId xmlns:a16="http://schemas.microsoft.com/office/drawing/2014/main" id="{0A98F2FE-F5F5-4D38-9213-4799A0D54E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2729" y="1853248"/>
                <a:ext cx="8946541" cy="4195481"/>
              </a:xfrm>
              <a:blipFill>
                <a:blip r:embed="rId3"/>
                <a:stretch>
                  <a:fillRect l="-272" t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42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Oval 227">
            <a:extLst>
              <a:ext uri="{FF2B5EF4-FFF2-40B4-BE49-F238E27FC236}">
                <a16:creationId xmlns:a16="http://schemas.microsoft.com/office/drawing/2014/main" id="{9866174D-7B0B-4C43-943E-1D87CD4104A2}"/>
              </a:ext>
            </a:extLst>
          </p:cNvPr>
          <p:cNvSpPr/>
          <p:nvPr/>
        </p:nvSpPr>
        <p:spPr>
          <a:xfrm>
            <a:off x="495465" y="171935"/>
            <a:ext cx="7615045" cy="66138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53EDA-11F1-44C7-99F5-D90210D0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6E4D8-CA11-4CA7-B4DB-17094C4B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0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3F6FBD944B54C98843B081CE257EA" ma:contentTypeVersion="4" ma:contentTypeDescription="Create a new document." ma:contentTypeScope="" ma:versionID="f33456db7b80938a4b1544079ff347ce">
  <xsd:schema xmlns:xsd="http://www.w3.org/2001/XMLSchema" xmlns:xs="http://www.w3.org/2001/XMLSchema" xmlns:p="http://schemas.microsoft.com/office/2006/metadata/properties" xmlns:ns3="281bdeb6-4c84-49d1-a1cd-a527d8c2e706" targetNamespace="http://schemas.microsoft.com/office/2006/metadata/properties" ma:root="true" ma:fieldsID="86c6376a4f6ba14956f269f53ada6506" ns3:_="">
    <xsd:import namespace="281bdeb6-4c84-49d1-a1cd-a527d8c2e7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bdeb6-4c84-49d1-a1cd-a527d8c2e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0D004E-E374-4F86-AD02-CB53BFAAD0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1bdeb6-4c84-49d1-a1cd-a527d8c2e7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D02EB0-B5BE-41BB-8C89-31891C90BB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8C2C51-949C-4A8E-A23D-20A96FF0D166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281bdeb6-4c84-49d1-a1cd-a527d8c2e7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550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Century Gothic</vt:lpstr>
      <vt:lpstr>Wingdings 3</vt:lpstr>
      <vt:lpstr>Ion</vt:lpstr>
      <vt:lpstr>P-adic numbers</vt:lpstr>
      <vt:lpstr>Goals</vt:lpstr>
      <vt:lpstr>Distance is fundamental to analysis</vt:lpstr>
      <vt:lpstr>The idea</vt:lpstr>
      <vt:lpstr>Ostrowski’s Theorem</vt:lpstr>
      <vt:lpstr>Examples</vt:lpstr>
      <vt:lpstr>non-Archimedean Property</vt:lpstr>
      <vt:lpstr>Topology of Z on | |_3</vt:lpstr>
      <vt:lpstr>PowerPoint Presentation</vt:lpstr>
      <vt:lpstr>PowerPoint Presentation</vt:lpstr>
      <vt:lpstr>PowerPoint Presentation</vt:lpstr>
      <vt:lpstr>PowerPoint Presentation</vt:lpstr>
      <vt:lpstr>Local-Global Principle</vt:lpstr>
      <vt:lpstr>Hasse-Minkowski Theorem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P-adic numbers</dc:title>
  <dc:creator>Pilotti, Nicholas S</dc:creator>
  <cp:lastModifiedBy>Pilotti, Nicholas S</cp:lastModifiedBy>
  <cp:revision>2</cp:revision>
  <dcterms:created xsi:type="dcterms:W3CDTF">2020-12-09T06:41:39Z</dcterms:created>
  <dcterms:modified xsi:type="dcterms:W3CDTF">2020-12-10T22:32:12Z</dcterms:modified>
</cp:coreProperties>
</file>